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87" r:id="rId2"/>
    <p:sldId id="288" r:id="rId3"/>
    <p:sldId id="289" r:id="rId4"/>
    <p:sldId id="313" r:id="rId5"/>
    <p:sldId id="306" r:id="rId6"/>
    <p:sldId id="305" r:id="rId7"/>
    <p:sldId id="290" r:id="rId8"/>
    <p:sldId id="292" r:id="rId9"/>
    <p:sldId id="293" r:id="rId10"/>
    <p:sldId id="294" r:id="rId11"/>
    <p:sldId id="295" r:id="rId12"/>
    <p:sldId id="298" r:id="rId13"/>
    <p:sldId id="31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7" d="100"/>
          <a:sy n="57" d="100"/>
        </p:scale>
        <p:origin x="154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F98D5-279C-42B0-A516-38A72D5A1C49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883A9-F5B0-41CF-8457-7DF1878068D4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3F61D-8F39-4D1E-A911-8B42221D81FF}" type="slidenum">
              <a:rPr lang="en-IN" smtClean="0"/>
              <a:t>9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71EFD-AAD3-4327-9851-B2D87AFF65A6}" type="datetimeFigureOut">
              <a:rPr lang="en-US" smtClean="0"/>
              <a:t>3/22/2024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F71CA-14A6-4635-BDAD-9877FB36037A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avi"/><Relationship Id="rId13" Type="http://schemas.openxmlformats.org/officeDocument/2006/relationships/image" Target="../media/image20.png"/><Relationship Id="rId3" Type="http://schemas.microsoft.com/office/2007/relationships/media" Target="../media/media5.avi"/><Relationship Id="rId7" Type="http://schemas.microsoft.com/office/2007/relationships/media" Target="../media/media7.avi"/><Relationship Id="rId12" Type="http://schemas.openxmlformats.org/officeDocument/2006/relationships/image" Target="../media/image19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11" Type="http://schemas.openxmlformats.org/officeDocument/2006/relationships/image" Target="../media/image18.png"/><Relationship Id="rId5" Type="http://schemas.microsoft.com/office/2007/relationships/media" Target="../media/media6.avi"/><Relationship Id="rId10" Type="http://schemas.openxmlformats.org/officeDocument/2006/relationships/image" Target="../media/image17.png"/><Relationship Id="rId4" Type="http://schemas.openxmlformats.org/officeDocument/2006/relationships/video" Target="../media/media5.avi"/><Relationship Id="rId9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9.avi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video" Target="../media/media10.avi"/><Relationship Id="rId5" Type="http://schemas.microsoft.com/office/2007/relationships/media" Target="../media/media10.avi"/><Relationship Id="rId10" Type="http://schemas.openxmlformats.org/officeDocument/2006/relationships/image" Target="../media/image23.png"/><Relationship Id="rId4" Type="http://schemas.openxmlformats.org/officeDocument/2006/relationships/video" Target="../media/media9.avi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avi"/><Relationship Id="rId7" Type="http://schemas.openxmlformats.org/officeDocument/2006/relationships/image" Target="../media/image25.png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2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.avi"/><Relationship Id="rId7" Type="http://schemas.openxmlformats.org/officeDocument/2006/relationships/slideLayout" Target="../slideLayouts/slideLayout4.xml"/><Relationship Id="rId2" Type="http://schemas.openxmlformats.org/officeDocument/2006/relationships/video" Target="file:///E:\PITCHAYA\PITCHAIAH%2057M\CAG\4.avi" TargetMode="External"/><Relationship Id="rId1" Type="http://schemas.microsoft.com/office/2007/relationships/media" Target="file:///E:\PITCHAYA\PITCHAIAH%2057M\CAG\4.avi" TargetMode="External"/><Relationship Id="rId6" Type="http://schemas.openxmlformats.org/officeDocument/2006/relationships/video" Target="../media/media2.avi"/><Relationship Id="rId5" Type="http://schemas.microsoft.com/office/2007/relationships/media" Target="../media/media2.avi"/><Relationship Id="rId10" Type="http://schemas.openxmlformats.org/officeDocument/2006/relationships/image" Target="../media/image11.png"/><Relationship Id="rId4" Type="http://schemas.openxmlformats.org/officeDocument/2006/relationships/video" Target="../media/media1.avi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13.png"/><Relationship Id="rId2" Type="http://schemas.openxmlformats.org/officeDocument/2006/relationships/video" Target="file:///E:\PITCHAYA\PITCHAIAH%2057M\CAG\8.avi" TargetMode="External"/><Relationship Id="rId1" Type="http://schemas.microsoft.com/office/2007/relationships/media" Target="file:///E:\PITCHAYA\PITCHAIAH%2057M\CAG\8.avi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avi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file:///E:\PITCHAYA\PITCHAIAH%2057M\PCI\3.avi" TargetMode="External"/><Relationship Id="rId7" Type="http://schemas.openxmlformats.org/officeDocument/2006/relationships/slideLayout" Target="../slideLayouts/slideLayout4.xml"/><Relationship Id="rId2" Type="http://schemas.openxmlformats.org/officeDocument/2006/relationships/video" Target="file:///E:\PITCHAYA\PITCHAIAH%2057M\PCI\1.avi" TargetMode="External"/><Relationship Id="rId1" Type="http://schemas.microsoft.com/office/2007/relationships/media" Target="file:///E:\PITCHAYA\PITCHAIAH%2057M\PCI\1.avi" TargetMode="External"/><Relationship Id="rId6" Type="http://schemas.openxmlformats.org/officeDocument/2006/relationships/video" Target="file:///E:\PITCHAYA\PITCHAIAH%2057M\PCI\4.avi" TargetMode="External"/><Relationship Id="rId11" Type="http://schemas.openxmlformats.org/officeDocument/2006/relationships/image" Target="../media/image16.png"/><Relationship Id="rId5" Type="http://schemas.microsoft.com/office/2007/relationships/media" Target="file:///E:\PITCHAYA\PITCHAIAH%2057M\PCI\4.avi" TargetMode="External"/><Relationship Id="rId10" Type="http://schemas.openxmlformats.org/officeDocument/2006/relationships/image" Target="../media/image15.png"/><Relationship Id="rId4" Type="http://schemas.openxmlformats.org/officeDocument/2006/relationships/video" Target="file:///E:\PITCHAYA\PITCHAIAH%2057M\PCI\3.avi" TargetMode="Externa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1714511"/>
          </a:xfrm>
        </p:spPr>
        <p:txBody>
          <a:bodyPr/>
          <a:lstStyle/>
          <a:p>
            <a:r>
              <a:rPr lang="en-US" altLang="en-IN" b="1" dirty="0"/>
              <a:t>VASCULAR </a:t>
            </a:r>
            <a:r>
              <a:rPr lang="en-US" altLang="en-IN" b="1"/>
              <a:t>ACCESS CHALLENGES</a:t>
            </a:r>
            <a:br>
              <a:rPr lang="en-US" altLang="en-IN" b="1" dirty="0"/>
            </a:br>
            <a:r>
              <a:rPr lang="en-US" altLang="en-IN" dirty="0"/>
              <a:t> A CASE REPORT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31770"/>
            <a:ext cx="6400800" cy="2907030"/>
          </a:xfrm>
        </p:spPr>
        <p:txBody>
          <a:bodyPr>
            <a:normAutofit fontScale="90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DR.G.SELVARANI,MD.DM</a:t>
            </a:r>
          </a:p>
          <a:p>
            <a:r>
              <a:rPr lang="en-US" dirty="0">
                <a:solidFill>
                  <a:schemeClr val="tx1"/>
                </a:solidFill>
              </a:rPr>
              <a:t>PROFESSOR OF CARDIOLOGY</a:t>
            </a:r>
          </a:p>
          <a:p>
            <a:r>
              <a:rPr lang="en-US" dirty="0">
                <a:solidFill>
                  <a:schemeClr val="tx1"/>
                </a:solidFill>
              </a:rPr>
              <a:t>MADURAI MEDICAL COLLEGE,MADURAI,</a:t>
            </a:r>
          </a:p>
          <a:p>
            <a:r>
              <a:rPr lang="en-US" dirty="0">
                <a:solidFill>
                  <a:schemeClr val="tx1"/>
                </a:solidFill>
              </a:rPr>
              <a:t>TAMIL NADU</a:t>
            </a:r>
          </a:p>
          <a:p>
            <a:r>
              <a:rPr lang="en-US" dirty="0">
                <a:solidFill>
                  <a:schemeClr val="tx1"/>
                </a:solidFill>
              </a:rPr>
              <a:t>mail id:</a:t>
            </a:r>
            <a:r>
              <a:rPr lang="en-US" u="sng" dirty="0">
                <a:solidFill>
                  <a:schemeClr val="tx1"/>
                </a:solidFill>
              </a:rPr>
              <a:t> selvarani_40@yahoo.com</a:t>
            </a:r>
          </a:p>
          <a:p>
            <a:r>
              <a:rPr lang="en-US" dirty="0">
                <a:solidFill>
                  <a:schemeClr val="tx1"/>
                </a:solidFill>
              </a:rPr>
              <a:t>ph no: 9443471956</a:t>
            </a:r>
          </a:p>
          <a:p>
            <a:endParaRPr lang="en-IN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652780"/>
          </a:xfrm>
        </p:spPr>
        <p:txBody>
          <a:bodyPr>
            <a:normAutofit fontScale="90000"/>
          </a:bodyPr>
          <a:lstStyle/>
          <a:p>
            <a:r>
              <a:rPr lang="en-US" altLang="en-IN"/>
              <a:t>FINALLY  BRACHIAL ARTERY ACCESS </a:t>
            </a:r>
          </a:p>
        </p:txBody>
      </p:sp>
      <p:pic>
        <p:nvPicPr>
          <p:cNvPr id="5" name="5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" y="1117600"/>
            <a:ext cx="3836035" cy="2531110"/>
          </a:xfrm>
          <a:prstGeom prst="rect">
            <a:avLst/>
          </a:prstGeom>
        </p:spPr>
      </p:pic>
      <p:pic>
        <p:nvPicPr>
          <p:cNvPr id="6" name="6">
            <a:hlinkClick r:id="" action="ppaction://media"/>
          </p:cNvPr>
          <p:cNvPicPr>
            <a:picLocks noGrp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37735" y="1118870"/>
            <a:ext cx="3949065" cy="2529840"/>
          </a:xfrm>
          <a:prstGeom prst="rect">
            <a:avLst/>
          </a:prstGeom>
        </p:spPr>
      </p:pic>
      <p:pic>
        <p:nvPicPr>
          <p:cNvPr id="11" name="7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9750" y="3902710"/>
            <a:ext cx="3814445" cy="2379345"/>
          </a:xfrm>
          <a:prstGeom prst="rect">
            <a:avLst/>
          </a:prstGeom>
        </p:spPr>
      </p:pic>
      <p:pic>
        <p:nvPicPr>
          <p:cNvPr id="12" name="8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94555" y="3917950"/>
            <a:ext cx="3991610" cy="2439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IN"/>
              <a:t>2.75 X36 DES</a:t>
            </a:r>
          </a:p>
        </p:txBody>
      </p:sp>
      <p:pic>
        <p:nvPicPr>
          <p:cNvPr id="6" name="10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1350010"/>
            <a:ext cx="2442845" cy="4532630"/>
          </a:xfrm>
          <a:prstGeom prst="rect">
            <a:avLst/>
          </a:prstGeom>
        </p:spPr>
      </p:pic>
      <p:pic>
        <p:nvPicPr>
          <p:cNvPr id="9" name="1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20110" y="1417955"/>
            <a:ext cx="2369820" cy="4464050"/>
          </a:xfrm>
          <a:prstGeom prst="rect">
            <a:avLst/>
          </a:prstGeom>
        </p:spPr>
      </p:pic>
      <p:pic>
        <p:nvPicPr>
          <p:cNvPr id="14" name="21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05575" y="1319530"/>
            <a:ext cx="2181225" cy="4563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14" repeatCount="indefinite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22">
            <a:hlinkClick r:id="" action="ppaction://media"/>
          </p:cNvPr>
          <p:cNvPicPr>
            <a:picLocks noGrp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05" y="1038225"/>
            <a:ext cx="3322320" cy="5194935"/>
          </a:xfrm>
          <a:prstGeom prst="rect">
            <a:avLst/>
          </a:prstGeom>
        </p:spPr>
      </p:pic>
      <p:pic>
        <p:nvPicPr>
          <p:cNvPr id="21" name="34">
            <a:hlinkClick r:id="" action="ppaction://media"/>
          </p:cNvPr>
          <p:cNvPicPr>
            <a:picLocks noGrp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33265" y="1038225"/>
            <a:ext cx="3717290" cy="5171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repeatCount="indefinite" fill="hold" display="1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TAKE HOME MESSAGE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VASCULAR ACCESS MAY NOT BE AVAILABLE IN CERTAIN CASES LIKE PAOD,TAKAYASU ARTERITIS</a:t>
            </a:r>
          </a:p>
          <a:p>
            <a:r>
              <a:rPr lang="en-US" sz="2400"/>
              <a:t>AORTIC DISSECTION PRECLUDES THE FEMORAL ACCESS. ONE ACCESS ONLY CASES MAY POSE DIFFICULTIES TO THE OPERATOR</a:t>
            </a:r>
          </a:p>
          <a:p>
            <a:r>
              <a:rPr lang="en-US" sz="2400"/>
              <a:t>RISK OF VASCULAR ACCESS COMPLICATIONS TO BE KEPT IN MIND IN SUCH CASES</a:t>
            </a:r>
          </a:p>
          <a:p>
            <a:r>
              <a:rPr lang="en-US" sz="2400"/>
              <a:t>RADIAL ACCESS SPASM MAY BE A CHALLENGING PROBLEM SOMETIMES IN VAIN</a:t>
            </a:r>
          </a:p>
          <a:p>
            <a:r>
              <a:rPr lang="en-US" sz="2400"/>
              <a:t>BRACHIAL ARTERY ACCESS SHOULD NOT BE TAKEN AS A ROUTINE VASCULAR ACCESS</a:t>
            </a:r>
          </a:p>
          <a:p>
            <a:endParaRPr 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1484630"/>
            <a:ext cx="8229600" cy="4525963"/>
          </a:xfrm>
        </p:spPr>
        <p:txBody>
          <a:bodyPr>
            <a:normAutofit/>
          </a:bodyPr>
          <a:lstStyle/>
          <a:p>
            <a:pPr algn="l"/>
            <a:r>
              <a:rPr lang="en-US" sz="2400"/>
              <a:t>57 YEARS MALE  SMOKER/ALCOHOLIC </a:t>
            </a:r>
          </a:p>
          <a:p>
            <a:pPr algn="l"/>
            <a:r>
              <a:rPr lang="en-US" sz="2400"/>
              <a:t> H/O CAD/IWMI THROMBOLYSED   AT LOCAL HOSPITAL 2 WEEKS BEFORE ADMISSION</a:t>
            </a:r>
          </a:p>
          <a:p>
            <a:pPr algn="l"/>
            <a:r>
              <a:rPr lang="en-US" sz="2400">
                <a:sym typeface="+mn-ea"/>
              </a:rPr>
              <a:t>KNOWN SHT/CKD HBS AG+VE </a:t>
            </a:r>
            <a:endParaRPr lang="en-US" sz="2400"/>
          </a:p>
          <a:p>
            <a:pPr algn="l"/>
            <a:r>
              <a:rPr lang="en-US" sz="2400">
                <a:sym typeface="+mn-ea"/>
              </a:rPr>
              <a:t> TYPE B STAND FORD  AORTIC DISSECTION SINCE 1 YEAR.</a:t>
            </a:r>
            <a:endParaRPr lang="en-US" sz="2400"/>
          </a:p>
          <a:p>
            <a:pPr algn="l"/>
            <a:r>
              <a:rPr lang="en-US" sz="2400">
                <a:sym typeface="+mn-ea"/>
              </a:rPr>
              <a:t>O/E</a:t>
            </a:r>
          </a:p>
          <a:p>
            <a:pPr algn="l"/>
            <a:r>
              <a:rPr lang="en-US" sz="2400">
                <a:sym typeface="+mn-ea"/>
              </a:rPr>
              <a:t>PULSE 80/MIN EQUAL</a:t>
            </a:r>
          </a:p>
          <a:p>
            <a:pPr algn="l"/>
            <a:r>
              <a:rPr lang="en-US" sz="2400">
                <a:sym typeface="+mn-ea"/>
              </a:rPr>
              <a:t>BP 160/80 MMHG</a:t>
            </a:r>
          </a:p>
          <a:p>
            <a:pPr algn="l"/>
            <a:r>
              <a:rPr lang="en-US" sz="2400">
                <a:sym typeface="+mn-ea"/>
              </a:rPr>
              <a:t>CVS S1S2 HEARD </a:t>
            </a:r>
          </a:p>
          <a:p>
            <a:pPr algn="l"/>
            <a:r>
              <a:rPr lang="en-US" sz="2400">
                <a:sym typeface="+mn-ea"/>
              </a:rPr>
              <a:t>NO MURMUR</a:t>
            </a:r>
            <a:endParaRPr lang="en-US" sz="2400"/>
          </a:p>
          <a:p>
            <a:endParaRPr lang="en-US" sz="2400"/>
          </a:p>
          <a:p>
            <a:endParaRPr 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INVESTIGATIONS	ECHO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TC 6.6X10</a:t>
            </a:r>
            <a:r>
              <a:rPr lang="en-US" baseline="30000">
                <a:sym typeface="+mn-ea"/>
              </a:rPr>
              <a:t>3</a:t>
            </a:r>
            <a:r>
              <a:rPr lang="en-US">
                <a:sym typeface="+mn-ea"/>
              </a:rPr>
              <a:t>/UL</a:t>
            </a:r>
            <a:endParaRPr lang="en-US"/>
          </a:p>
          <a:p>
            <a:r>
              <a:rPr lang="en-US">
                <a:sym typeface="+mn-ea"/>
              </a:rPr>
              <a:t>HB 11.8 G/DL</a:t>
            </a:r>
            <a:endParaRPr lang="en-US"/>
          </a:p>
          <a:p>
            <a:r>
              <a:rPr lang="en-US">
                <a:sym typeface="+mn-ea"/>
              </a:rPr>
              <a:t>UREA 36MG%</a:t>
            </a:r>
            <a:endParaRPr lang="en-US"/>
          </a:p>
          <a:p>
            <a:r>
              <a:rPr lang="en-US">
                <a:sym typeface="+mn-ea"/>
              </a:rPr>
              <a:t>CREATINE 1.5MG%</a:t>
            </a:r>
            <a:endParaRPr lang="en-US"/>
          </a:p>
          <a:p>
            <a:r>
              <a:rPr lang="en-US"/>
              <a:t>PLATELET 330 X 10</a:t>
            </a:r>
            <a:r>
              <a:rPr lang="en-US" baseline="30000"/>
              <a:t>3</a:t>
            </a:r>
            <a:r>
              <a:rPr lang="en-US"/>
              <a:t>/UL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HYPO IPW</a:t>
            </a:r>
          </a:p>
          <a:p>
            <a:r>
              <a:rPr lang="en-US"/>
              <a:t>EF 57%</a:t>
            </a:r>
          </a:p>
          <a:p>
            <a:r>
              <a:rPr lang="en-US"/>
              <a:t>AORTIC DISSECTION SEEN IN DESCENDING THORACIC AORTA</a:t>
            </a:r>
          </a:p>
        </p:txBody>
      </p:sp>
      <p:pic>
        <p:nvPicPr>
          <p:cNvPr id="10" name="Content Placeholder 3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" y="4283710"/>
            <a:ext cx="3515995" cy="19850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ECG</a:t>
            </a:r>
          </a:p>
        </p:txBody>
      </p:sp>
      <p:pic>
        <p:nvPicPr>
          <p:cNvPr id="3" name="Content Placeholder 2" descr="PITCHAYA EC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82065"/>
            <a:ext cx="8229600" cy="48418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MR AORTOGRAM</a:t>
            </a:r>
          </a:p>
        </p:txBody>
      </p:sp>
      <p:pic>
        <p:nvPicPr>
          <p:cNvPr id="4" name="Content Placeholder 3" descr="1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91735" y="1557020"/>
            <a:ext cx="3883025" cy="4119245"/>
          </a:xfrm>
          <a:prstGeom prst="rect">
            <a:avLst/>
          </a:prstGeom>
        </p:spPr>
      </p:pic>
      <p:pic>
        <p:nvPicPr>
          <p:cNvPr id="5" name="Content Placeholder 3" descr="1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3850" y="1557020"/>
            <a:ext cx="4212590" cy="4118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95910"/>
            <a:ext cx="4038600" cy="2543810"/>
          </a:xfrm>
          <a:prstGeom prst="rect">
            <a:avLst/>
          </a:prstGeom>
        </p:spPr>
      </p:pic>
      <p:pic>
        <p:nvPicPr>
          <p:cNvPr id="5" name="Content Placeholder 3" descr="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95910"/>
            <a:ext cx="4038600" cy="2503805"/>
          </a:xfrm>
          <a:prstGeom prst="rect">
            <a:avLst/>
          </a:prstGeom>
        </p:spPr>
      </p:pic>
      <p:pic>
        <p:nvPicPr>
          <p:cNvPr id="7" name="Content Placeholder 3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997200"/>
            <a:ext cx="4046855" cy="3162300"/>
          </a:xfrm>
          <a:prstGeom prst="rect">
            <a:avLst/>
          </a:prstGeom>
        </p:spPr>
      </p:pic>
      <p:pic>
        <p:nvPicPr>
          <p:cNvPr id="8" name="Content Placeholder 3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2975610"/>
            <a:ext cx="4038600" cy="31838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ANGIOGRAM RRA ONLY SAFE ACCESS</a:t>
            </a:r>
            <a:endParaRPr lang="en-IN" dirty="0"/>
          </a:p>
        </p:txBody>
      </p:sp>
      <p:pic>
        <p:nvPicPr>
          <p:cNvPr id="7" name="4.avi">
            <a:hlinkClick r:id="" action="ppaction://media"/>
          </p:cNvPr>
          <p:cNvPicPr>
            <a:picLocks noGrp="1"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96615" y="1831340"/>
            <a:ext cx="2602230" cy="3429635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</p:cNvPr>
          <p:cNvPicPr>
            <a:picLocks noGrp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1831340"/>
            <a:ext cx="2624455" cy="3430270"/>
          </a:xfrm>
          <a:prstGeom prst="rect">
            <a:avLst/>
          </a:prstGeom>
        </p:spPr>
      </p:pic>
      <p:pic>
        <p:nvPicPr>
          <p:cNvPr id="10" name="6">
            <a:hlinkClick r:id="" action="ppaction://media"/>
          </p:cNvPr>
          <p:cNvPicPr>
            <a:picLocks noGrp="1"/>
          </p:cNvPicPr>
          <p:nvPr>
            <p:ph sz="half" idx="2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64910" y="1844040"/>
            <a:ext cx="2599690" cy="341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" name="8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915" y="836930"/>
            <a:ext cx="3448050" cy="5102860"/>
          </a:xfrm>
          <a:prstGeom prst="rect">
            <a:avLst/>
          </a:prstGeom>
        </p:spPr>
      </p:pic>
      <p:pic>
        <p:nvPicPr>
          <p:cNvPr id="5" name="9">
            <a:hlinkClick r:id="" action="ppaction://media"/>
          </p:cNvPr>
          <p:cNvPicPr>
            <a:picLocks noGrp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36135" y="832485"/>
            <a:ext cx="3752850" cy="5107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 RRA ACCESS SPASM</a:t>
            </a:r>
            <a:endParaRPr lang="en-IN" dirty="0"/>
          </a:p>
        </p:txBody>
      </p:sp>
      <p:pic>
        <p:nvPicPr>
          <p:cNvPr id="7" name="1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895" y="1557020"/>
            <a:ext cx="2676525" cy="4231640"/>
          </a:xfrm>
          <a:prstGeom prst="rect">
            <a:avLst/>
          </a:prstGeom>
        </p:spPr>
      </p:pic>
      <p:pic>
        <p:nvPicPr>
          <p:cNvPr id="9" name="3.avi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1865" y="1593215"/>
            <a:ext cx="2562225" cy="4172585"/>
          </a:xfrm>
          <a:prstGeom prst="rect">
            <a:avLst/>
          </a:prstGeom>
        </p:spPr>
      </p:pic>
      <p:pic>
        <p:nvPicPr>
          <p:cNvPr id="10" name="4.avi">
            <a:hlinkClick r:id="" action="ppaction://media"/>
          </p:cNvPr>
          <p:cNvPicPr>
            <a:picLocks noRot="1"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70625" y="1591310"/>
            <a:ext cx="2515870" cy="419798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283654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On-screen Show (4:3)</PresentationFormat>
  <Paragraphs>39</Paragraphs>
  <Slides>13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VASCULAR ACCESS CHALLENGES  A CASE REPORT</vt:lpstr>
      <vt:lpstr>BACKGROUND</vt:lpstr>
      <vt:lpstr>INVESTIGATIONS ECHO</vt:lpstr>
      <vt:lpstr>ECG</vt:lpstr>
      <vt:lpstr>MR AORTOGRAM</vt:lpstr>
      <vt:lpstr>PowerPoint Presentation</vt:lpstr>
      <vt:lpstr>ANGIOGRAM RRA ONLY SAFE ACCESS</vt:lpstr>
      <vt:lpstr>PowerPoint Presentation</vt:lpstr>
      <vt:lpstr>PCI RRA ACCESS SPASM</vt:lpstr>
      <vt:lpstr>FINALLY  BRACHIAL ARTERY ACCESS </vt:lpstr>
      <vt:lpstr>2.75 X36 DES</vt:lpstr>
      <vt:lpstr>PowerPoint Presentation</vt:lpstr>
      <vt:lpstr>TAKE HOME MESSAGE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Research</dc:creator>
  <cp:lastModifiedBy>Krupa Sheth</cp:lastModifiedBy>
  <cp:revision>12</cp:revision>
  <dcterms:created xsi:type="dcterms:W3CDTF">2024-02-21T06:48:00Z</dcterms:created>
  <dcterms:modified xsi:type="dcterms:W3CDTF">2024-03-22T07:37:40Z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99B72FD6D80449B2B7E657C3F5030CD6_12</vt:lpwstr>
  </property>
  <property fmtid="{D5CDD505-2E9C-101B-9397-08002B2CF9AE}" pid="3" name="KSOProductBuildVer">
    <vt:lpwstr>1033-12.2.0.13431</vt:lpwstr>
  </property>
</Properties>
</file>