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6" r:id="rId3"/>
    <p:sldId id="267" r:id="rId4"/>
    <p:sldId id="295" r:id="rId5"/>
    <p:sldId id="285" r:id="rId6"/>
    <p:sldId id="291" r:id="rId7"/>
    <p:sldId id="293" r:id="rId8"/>
    <p:sldId id="312" r:id="rId9"/>
    <p:sldId id="315" r:id="rId10"/>
    <p:sldId id="298" r:id="rId11"/>
    <p:sldId id="307" r:id="rId12"/>
    <p:sldId id="302" r:id="rId13"/>
    <p:sldId id="316" r:id="rId14"/>
    <p:sldId id="317" r:id="rId15"/>
    <p:sldId id="318" r:id="rId16"/>
    <p:sldId id="319" r:id="rId17"/>
    <p:sldId id="320" r:id="rId18"/>
    <p:sldId id="30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3191" autoAdjust="0"/>
  </p:normalViewPr>
  <p:slideViewPr>
    <p:cSldViewPr>
      <p:cViewPr varScale="1">
        <p:scale>
          <a:sx n="77" d="100"/>
          <a:sy n="77" d="100"/>
        </p:scale>
        <p:origin x="9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DE34F-DC03-4F97-8031-5DC448D49947}" type="datetimeFigureOut">
              <a:rPr lang="en-IN" smtClean="0"/>
              <a:t>19-03-2024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9943E-3A9B-46DE-A6D5-B3179C69EFD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165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9943E-3A9B-46DE-A6D5-B3179C69EFD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71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avi"/><Relationship Id="rId7" Type="http://schemas.openxmlformats.org/officeDocument/2006/relationships/image" Target="../media/image17.png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9.avi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avi"/><Relationship Id="rId7" Type="http://schemas.openxmlformats.org/officeDocument/2006/relationships/image" Target="../media/image19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1.avi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Lm bifurcation stenting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4442" y="4343400"/>
            <a:ext cx="5114778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PRESENTER:Dr</a:t>
            </a:r>
            <a:r>
              <a:rPr lang="en-US" dirty="0"/>
              <a:t> </a:t>
            </a:r>
            <a:r>
              <a:rPr lang="en-US" dirty="0" err="1"/>
              <a:t>Spandana</a:t>
            </a:r>
            <a:endParaRPr lang="en-US" dirty="0"/>
          </a:p>
          <a:p>
            <a:r>
              <a:rPr lang="en-US" dirty="0"/>
              <a:t>(MD.DM,CARDIOLOGY)</a:t>
            </a:r>
          </a:p>
          <a:p>
            <a:r>
              <a:rPr lang="en-US" dirty="0"/>
              <a:t>KIMS  SAVEERA HOSPITAL</a:t>
            </a:r>
          </a:p>
          <a:p>
            <a:r>
              <a:rPr lang="en-US" dirty="0"/>
              <a:t>ANANTAPUR </a:t>
            </a:r>
          </a:p>
        </p:txBody>
      </p:sp>
      <p:pic>
        <p:nvPicPr>
          <p:cNvPr id="4" name="Picture 3" descr="E:\KIMS Saveera Final Col.jpg">
            <a:extLst>
              <a:ext uri="{FF2B5EF4-FFF2-40B4-BE49-F238E27FC236}">
                <a16:creationId xmlns:a16="http://schemas.microsoft.com/office/drawing/2014/main" id="{C590AF50-59E8-5ACE-0BF7-C869F33B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36" y="4762"/>
            <a:ext cx="3429064" cy="114300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2D8E3-E5A8-5724-B34C-05DEDEAFE995}"/>
              </a:ext>
            </a:extLst>
          </p:cNvPr>
          <p:cNvSpPr txBox="1"/>
          <p:nvPr/>
        </p:nvSpPr>
        <p:spPr>
          <a:xfrm>
            <a:off x="8685328" y="137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2"/>
    </mc:Choice>
    <mc:Fallback xmlns="">
      <p:transition spd="slow" advTm="54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7F8775-7C14-9354-43A4-6C84F5FC1CF3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08</a:t>
            </a:r>
            <a:endParaRPr lang="en-IN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5E21A2C-C98D-0819-7655-8990EDE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C189D5-084E-A7EB-BBAC-2A1E04426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5867400"/>
            <a:ext cx="4498848" cy="457200"/>
          </a:xfrm>
        </p:spPr>
        <p:txBody>
          <a:bodyPr/>
          <a:lstStyle/>
          <a:p>
            <a:r>
              <a:rPr lang="en-US" dirty="0"/>
              <a:t>DILATION IN LCX STENT</a:t>
            </a:r>
            <a:endParaRPr lang="en-IN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C9FFE9-58E8-4B7F-C48E-9E32C7AFC3C1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752256-D00D-EA91-4945-93F851228EF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" name="12-13-14">
            <a:hlinkClick r:id="" action="ppaction://media"/>
            <a:extLst>
              <a:ext uri="{FF2B5EF4-FFF2-40B4-BE49-F238E27FC236}">
                <a16:creationId xmlns:a16="http://schemas.microsoft.com/office/drawing/2014/main" id="{8DD07FE6-E56E-789E-32C6-CE725CDF38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116" y="533401"/>
            <a:ext cx="6158484" cy="461276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775A6FC-A410-2141-D46D-65C814EB78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5E61-5376-6086-26F0-F355FC6A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BC200-BEB8-462D-09FF-288F52C2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KISSING BALLOON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13EAB3-E3C1-4EF9-E61A-98F42E66B63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POT</a:t>
            </a:r>
            <a:endParaRPr lang="en-IN" dirty="0"/>
          </a:p>
        </p:txBody>
      </p:sp>
      <p:pic>
        <p:nvPicPr>
          <p:cNvPr id="4" name="28-31-33-34">
            <a:hlinkClick r:id="" action="ppaction://media"/>
            <a:extLst>
              <a:ext uri="{FF2B5EF4-FFF2-40B4-BE49-F238E27FC236}">
                <a16:creationId xmlns:a16="http://schemas.microsoft.com/office/drawing/2014/main" id="{3F652685-8C74-91E8-B3C8-0A73872F5DFE}"/>
              </a:ext>
            </a:extLst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" y="1874520"/>
            <a:ext cx="3581400" cy="3581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0455B-0EB2-558D-9944-0A1F0FB849C8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en-IN" dirty="0"/>
          </a:p>
        </p:txBody>
      </p:sp>
      <p:pic>
        <p:nvPicPr>
          <p:cNvPr id="8" name="MOVIE-0016">
            <a:hlinkClick r:id="" action="ppaction://media"/>
            <a:extLst>
              <a:ext uri="{FF2B5EF4-FFF2-40B4-BE49-F238E27FC236}">
                <a16:creationId xmlns:a16="http://schemas.microsoft.com/office/drawing/2014/main" id="{6A3CB09E-EC42-ABD2-73CA-5F633F8D86B2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8300" y="2008187"/>
            <a:ext cx="3521075" cy="3521075"/>
          </a:xfrm>
        </p:spPr>
      </p:pic>
    </p:spTree>
    <p:extLst>
      <p:ext uri="{BB962C8B-B14F-4D97-AF65-F5344CB8AC3E}">
        <p14:creationId xmlns:p14="http://schemas.microsoft.com/office/powerpoint/2010/main" val="18845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E66E-75DF-E99E-A043-75D915E1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53246"/>
            <a:ext cx="5334000" cy="929640"/>
          </a:xfrm>
        </p:spPr>
        <p:txBody>
          <a:bodyPr/>
          <a:lstStyle/>
          <a:p>
            <a:r>
              <a:rPr lang="en-US" dirty="0"/>
              <a:t>STENT DEPLOYMENT</a:t>
            </a:r>
            <a:endParaRPr lang="en-IN" dirty="0"/>
          </a:p>
        </p:txBody>
      </p:sp>
      <p:pic>
        <p:nvPicPr>
          <p:cNvPr id="4" name="21-22-23">
            <a:hlinkClick r:id="" action="ppaction://media"/>
            <a:extLst>
              <a:ext uri="{FF2B5EF4-FFF2-40B4-BE49-F238E27FC236}">
                <a16:creationId xmlns:a16="http://schemas.microsoft.com/office/drawing/2014/main" id="{FD855FEE-4AA7-9B3B-A6EF-53D0FFF688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446" y="1295400"/>
            <a:ext cx="8153400" cy="4993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28E94-ABF5-48A7-68AB-44BBF5D989B5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27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81B7AA-729B-8F53-7B36-292EC55A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08E477-892A-9CA0-D975-7007AB2D2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</a:t>
            </a:r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1F516A-4FC3-90A8-3976-8139DECCD1D6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RECROSSING</a:t>
            </a:r>
            <a:endParaRPr lang="en-IN" dirty="0"/>
          </a:p>
        </p:txBody>
      </p:sp>
      <p:pic>
        <p:nvPicPr>
          <p:cNvPr id="4" name="MOVIE-0025">
            <a:hlinkClick r:id="" action="ppaction://media"/>
            <a:extLst>
              <a:ext uri="{FF2B5EF4-FFF2-40B4-BE49-F238E27FC236}">
                <a16:creationId xmlns:a16="http://schemas.microsoft.com/office/drawing/2014/main" id="{36DC50EC-6BCD-F1A1-E3F9-674A91CD297D}"/>
              </a:ext>
            </a:extLst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914400"/>
            <a:ext cx="4038600" cy="4572000"/>
          </a:xfrm>
        </p:spPr>
      </p:pic>
      <p:pic>
        <p:nvPicPr>
          <p:cNvPr id="9" name="MOVIE-0028">
            <a:hlinkClick r:id="" action="ppaction://media"/>
            <a:extLst>
              <a:ext uri="{FF2B5EF4-FFF2-40B4-BE49-F238E27FC236}">
                <a16:creationId xmlns:a16="http://schemas.microsoft.com/office/drawing/2014/main" id="{F9CDBA0C-786B-354B-D245-D1F1FFC1B34A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1055077"/>
            <a:ext cx="3521075" cy="4419600"/>
          </a:xfrm>
        </p:spPr>
      </p:pic>
    </p:spTree>
    <p:extLst>
      <p:ext uri="{BB962C8B-B14F-4D97-AF65-F5344CB8AC3E}">
        <p14:creationId xmlns:p14="http://schemas.microsoft.com/office/powerpoint/2010/main" val="15376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3116-CF99-7F44-A71A-71E4B3ED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5CD4C-8310-CE0F-42E6-4F6AB901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715000"/>
            <a:ext cx="3520440" cy="822960"/>
          </a:xfrm>
        </p:spPr>
        <p:txBody>
          <a:bodyPr>
            <a:normAutofit/>
          </a:bodyPr>
          <a:lstStyle/>
          <a:p>
            <a:r>
              <a:rPr lang="en-US" dirty="0"/>
              <a:t>KISSING BALLON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2A266-DA47-BD27-98D2-37CDB9156E85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OCT RUN</a:t>
            </a:r>
            <a:endParaRPr lang="en-IN" dirty="0"/>
          </a:p>
        </p:txBody>
      </p:sp>
      <p:pic>
        <p:nvPicPr>
          <p:cNvPr id="7" name="MOVIE-0033">
            <a:hlinkClick r:id="" action="ppaction://media"/>
            <a:extLst>
              <a:ext uri="{FF2B5EF4-FFF2-40B4-BE49-F238E27FC236}">
                <a16:creationId xmlns:a16="http://schemas.microsoft.com/office/drawing/2014/main" id="{F0370545-4DB6-838F-3B0C-AED155C9F49C}"/>
              </a:ext>
            </a:extLst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463040"/>
            <a:ext cx="3521075" cy="3521075"/>
          </a:xfrm>
        </p:spPr>
      </p:pic>
      <p:pic>
        <p:nvPicPr>
          <p:cNvPr id="8" name="MOVIE-0036">
            <a:hlinkClick r:id="" action="ppaction://media"/>
            <a:extLst>
              <a:ext uri="{FF2B5EF4-FFF2-40B4-BE49-F238E27FC236}">
                <a16:creationId xmlns:a16="http://schemas.microsoft.com/office/drawing/2014/main" id="{CE2D7475-0D12-E943-45F7-BFBF82A0233E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8300" y="1463041"/>
            <a:ext cx="3521075" cy="3642359"/>
          </a:xfrm>
        </p:spPr>
      </p:pic>
    </p:spTree>
    <p:extLst>
      <p:ext uri="{BB962C8B-B14F-4D97-AF65-F5344CB8AC3E}">
        <p14:creationId xmlns:p14="http://schemas.microsoft.com/office/powerpoint/2010/main" val="11494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E3-750F-FCFE-D833-1E6FDDF7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7DB79-1A84-54D6-FD21-35EDC1C16C0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209800" y="5715000"/>
            <a:ext cx="3520440" cy="457200"/>
          </a:xfrm>
        </p:spPr>
        <p:txBody>
          <a:bodyPr/>
          <a:lstStyle/>
          <a:p>
            <a:r>
              <a:rPr lang="en-US" dirty="0"/>
              <a:t>STENT DEFORMATION</a:t>
            </a:r>
            <a:endParaRPr lang="en-IN" dirty="0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742A4F59-B8C7-72AE-2CEF-BE07E81B26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86" y="1828800"/>
            <a:ext cx="3521075" cy="3200400"/>
          </a:xfrm>
        </p:spPr>
      </p:pic>
    </p:spTree>
    <p:extLst>
      <p:ext uri="{BB962C8B-B14F-4D97-AF65-F5344CB8AC3E}">
        <p14:creationId xmlns:p14="http://schemas.microsoft.com/office/powerpoint/2010/main" val="140891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EE791B3-9C2E-282E-DEFD-5F431015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0C9CE-EAAA-1AB7-92D5-2BD56AEB9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MLA LMCA</a:t>
            </a:r>
            <a:endParaRPr lang="en-IN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52D5DA-376E-800A-D57F-7E06A03D3FC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292990" y="5799406"/>
            <a:ext cx="3520440" cy="457200"/>
          </a:xfrm>
        </p:spPr>
        <p:txBody>
          <a:bodyPr/>
          <a:lstStyle/>
          <a:p>
            <a:r>
              <a:rPr lang="en-US" dirty="0"/>
              <a:t>MLA LAD</a:t>
            </a:r>
            <a:endParaRPr lang="en-IN" dirty="0"/>
          </a:p>
        </p:txBody>
      </p:sp>
      <p:pic>
        <p:nvPicPr>
          <p:cNvPr id="19" name="Content Placeholder 18" descr="A screen shot of a circular object&#10;&#10;Description automatically generated">
            <a:extLst>
              <a:ext uri="{FF2B5EF4-FFF2-40B4-BE49-F238E27FC236}">
                <a16:creationId xmlns:a16="http://schemas.microsoft.com/office/drawing/2014/main" id="{C1DE604B-B34D-E63C-166B-1EE8AC97FFF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3" y="2133600"/>
            <a:ext cx="3353268" cy="3505199"/>
          </a:xfrm>
        </p:spPr>
      </p:pic>
      <p:pic>
        <p:nvPicPr>
          <p:cNvPr id="23" name="Content Placeholder 22" descr="A screen shot of a computer&#10;&#10;Description automatically generated">
            <a:extLst>
              <a:ext uri="{FF2B5EF4-FFF2-40B4-BE49-F238E27FC236}">
                <a16:creationId xmlns:a16="http://schemas.microsoft.com/office/drawing/2014/main" id="{0E9FE1DD-152B-6D02-413B-0B09F14DEA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2133600"/>
            <a:ext cx="3669791" cy="3505200"/>
          </a:xfrm>
        </p:spPr>
      </p:pic>
    </p:spTree>
    <p:extLst>
      <p:ext uri="{BB962C8B-B14F-4D97-AF65-F5344CB8AC3E}">
        <p14:creationId xmlns:p14="http://schemas.microsoft.com/office/powerpoint/2010/main" val="304518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824A-4B4E-33C7-2F34-F356D380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20040"/>
            <a:ext cx="5260848" cy="1143000"/>
          </a:xfrm>
        </p:spPr>
        <p:txBody>
          <a:bodyPr/>
          <a:lstStyle/>
          <a:p>
            <a:r>
              <a:rPr lang="en-US" dirty="0"/>
              <a:t>FINAL SHOOT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475EF-E4D2-C800-45BA-DBB22FB8B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506F9-BD16-70AD-99CF-D230C9691FF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MOVIE-0040">
            <a:hlinkClick r:id="" action="ppaction://media"/>
            <a:extLst>
              <a:ext uri="{FF2B5EF4-FFF2-40B4-BE49-F238E27FC236}">
                <a16:creationId xmlns:a16="http://schemas.microsoft.com/office/drawing/2014/main" id="{A0098B70-3C07-7DC8-6959-1C6D18F9A6D2}"/>
              </a:ext>
            </a:extLst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729425"/>
            <a:ext cx="4419600" cy="352107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5E5A9-32AA-4879-E015-1175263480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93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KIMS Saveera Final Col.jpg">
            <a:extLst>
              <a:ext uri="{FF2B5EF4-FFF2-40B4-BE49-F238E27FC236}">
                <a16:creationId xmlns:a16="http://schemas.microsoft.com/office/drawing/2014/main" id="{6D62F280-EE7A-CFF5-2DE7-E9E1A291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"/>
            <a:ext cx="3429064" cy="114300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0F1AE-A0C0-002E-C55D-B4CBB1522FAD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9A8B06-36E2-0AC8-A84C-9725791D0ED4}"/>
              </a:ext>
            </a:extLst>
          </p:cNvPr>
          <p:cNvSpPr/>
          <p:nvPr/>
        </p:nvSpPr>
        <p:spPr>
          <a:xfrm>
            <a:off x="1295400" y="2971800"/>
            <a:ext cx="5257800" cy="163121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latin typeface="Fave Script Bold Pro" panose="020F05020202040302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CECFD-8727-BE65-8EE1-FDC50E215A19}"/>
              </a:ext>
            </a:extLst>
          </p:cNvPr>
          <p:cNvSpPr txBox="1"/>
          <p:nvPr/>
        </p:nvSpPr>
        <p:spPr>
          <a:xfrm>
            <a:off x="762000" y="1963136"/>
            <a:ext cx="68580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1.Complex Bifurcation stenting needs imaging for better outcomes as 1 mm square increase  in MSA decreases All Cause Mortality By 40%</a:t>
            </a:r>
          </a:p>
          <a:p>
            <a:r>
              <a:rPr lang="en-US" sz="2500" dirty="0"/>
              <a:t>2.OCT particularly helps in distal strut wire recrossing and apt landing </a:t>
            </a:r>
            <a:r>
              <a:rPr lang="en-US" sz="2500"/>
              <a:t>zones before </a:t>
            </a:r>
            <a:r>
              <a:rPr lang="en-US" sz="2500" dirty="0"/>
              <a:t>stenting.</a:t>
            </a:r>
          </a:p>
          <a:p>
            <a:r>
              <a:rPr lang="en-US" sz="2500" dirty="0"/>
              <a:t>3.Post stenting OCT helps in looking for MLAs and stent apposition.</a:t>
            </a:r>
          </a:p>
          <a:p>
            <a:r>
              <a:rPr lang="en-US" sz="2500" dirty="0"/>
              <a:t>4.Out Comes for CABG Vs Image guided PCI For complex Bifurcation is still  under Debate.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AE4D3-D5AB-04A3-FE29-D2633F342053}"/>
              </a:ext>
            </a:extLst>
          </p:cNvPr>
          <p:cNvSpPr txBox="1"/>
          <p:nvPr/>
        </p:nvSpPr>
        <p:spPr>
          <a:xfrm>
            <a:off x="1981200" y="1332641"/>
            <a:ext cx="48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cap="all" dirty="0">
                <a:solidFill>
                  <a:schemeClr val="tx2"/>
                </a:solidFill>
              </a:rPr>
              <a:t> </a:t>
            </a:r>
            <a:r>
              <a:rPr lang="en-US" sz="3200" cap="all" dirty="0">
                <a:solidFill>
                  <a:schemeClr val="tx2"/>
                </a:solidFill>
              </a:rPr>
              <a:t>Take home message</a:t>
            </a:r>
            <a:endParaRPr lang="en-IN" sz="3200" cap="al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43 years Male</a:t>
            </a:r>
          </a:p>
          <a:p>
            <a:r>
              <a:rPr lang="en-US" dirty="0"/>
              <a:t>Not DM </a:t>
            </a:r>
          </a:p>
          <a:p>
            <a:r>
              <a:rPr lang="en-US" dirty="0"/>
              <a:t>NO </a:t>
            </a:r>
            <a:r>
              <a:rPr lang="en-US" dirty="0" err="1"/>
              <a:t>HTn</a:t>
            </a:r>
            <a:endParaRPr lang="en-US" dirty="0"/>
          </a:p>
          <a:p>
            <a:r>
              <a:rPr lang="en-US" dirty="0"/>
              <a:t>Current Chronic smoker </a:t>
            </a:r>
          </a:p>
          <a:p>
            <a:r>
              <a:rPr lang="en-US" dirty="0"/>
              <a:t>H/o exertional  angina since I Month</a:t>
            </a:r>
          </a:p>
          <a:p>
            <a:r>
              <a:rPr lang="en-US" dirty="0"/>
              <a:t>Post PTCA to LAD (2017)</a:t>
            </a:r>
          </a:p>
          <a:p>
            <a:r>
              <a:rPr lang="en-US" dirty="0"/>
              <a:t>Post PTCA to 1 DES to proximal LCX + 1 DES LMCA to  LCX in 21-06-2023</a:t>
            </a:r>
          </a:p>
          <a:p>
            <a:r>
              <a:rPr lang="en-US" dirty="0"/>
              <a:t>On </a:t>
            </a:r>
            <a:r>
              <a:rPr lang="en-US" dirty="0" err="1"/>
              <a:t>Ecosprin</a:t>
            </a:r>
            <a:r>
              <a:rPr lang="en-US" dirty="0"/>
              <a:t> and ticagrelor</a:t>
            </a:r>
          </a:p>
          <a:p>
            <a:r>
              <a:rPr lang="en-US" dirty="0"/>
              <a:t>EF 40%</a:t>
            </a:r>
          </a:p>
          <a:p>
            <a:r>
              <a:rPr lang="en-US" dirty="0"/>
              <a:t>RWMA IN LAD TERRITORY</a:t>
            </a:r>
          </a:p>
          <a:p>
            <a:r>
              <a:rPr lang="en-US" dirty="0"/>
              <a:t>Mild MR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CD03E-DB1A-2F17-5834-592723B2145D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IN" dirty="0"/>
          </a:p>
        </p:txBody>
      </p:sp>
      <p:pic>
        <p:nvPicPr>
          <p:cNvPr id="5" name="Picture 4" descr="E:\KIMS Saveera Final Col.jpg">
            <a:extLst>
              <a:ext uri="{FF2B5EF4-FFF2-40B4-BE49-F238E27FC236}">
                <a16:creationId xmlns:a16="http://schemas.microsoft.com/office/drawing/2014/main" id="{F10B093D-54B9-5B74-BCA1-48829892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5728" y="0"/>
            <a:ext cx="3429040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929640"/>
          </a:xfrm>
        </p:spPr>
        <p:txBody>
          <a:bodyPr/>
          <a:lstStyle/>
          <a:p>
            <a:r>
              <a:rPr lang="en-US" dirty="0" err="1"/>
              <a:t>Ecg</a:t>
            </a:r>
            <a:r>
              <a:rPr lang="en-US" dirty="0"/>
              <a:t> at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390C7-CC95-ED51-F290-A6916615DB51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IN" dirty="0"/>
          </a:p>
        </p:txBody>
      </p:sp>
      <p:pic>
        <p:nvPicPr>
          <p:cNvPr id="4" name="Picture 3" descr="E:\KIMS Saveera Final Col.jpg">
            <a:extLst>
              <a:ext uri="{FF2B5EF4-FFF2-40B4-BE49-F238E27FC236}">
                <a16:creationId xmlns:a16="http://schemas.microsoft.com/office/drawing/2014/main" id="{B582FA27-1D0D-2DAB-5D9E-839D5D41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2743200" cy="914389"/>
          </a:xfrm>
          <a:prstGeom prst="rect">
            <a:avLst/>
          </a:prstGeom>
          <a:noFill/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6AF43324-F587-8009-D2FC-EC5C03148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" y="1463040"/>
            <a:ext cx="7789164" cy="52425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009DCE-BA5B-D068-6EB3-682D01E1742B}"/>
              </a:ext>
            </a:extLst>
          </p:cNvPr>
          <p:cNvSpPr txBox="1"/>
          <p:nvPr/>
        </p:nvSpPr>
        <p:spPr>
          <a:xfrm>
            <a:off x="8458200" y="304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FC031-ABBE-80A6-553D-0161AD2C974F}"/>
              </a:ext>
            </a:extLst>
          </p:cNvPr>
          <p:cNvSpPr txBox="1"/>
          <p:nvPr/>
        </p:nvSpPr>
        <p:spPr>
          <a:xfrm>
            <a:off x="3581400" y="609600"/>
            <a:ext cx="724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cap="all" dirty="0">
                <a:solidFill>
                  <a:schemeClr val="tx2"/>
                </a:solidFill>
              </a:rPr>
              <a:t>CAG</a:t>
            </a:r>
            <a:endParaRPr lang="en-IN" sz="2200" b="1" cap="all" dirty="0">
              <a:solidFill>
                <a:schemeClr val="tx2"/>
              </a:solidFill>
            </a:endParaRPr>
          </a:p>
        </p:txBody>
      </p:sp>
      <p:pic>
        <p:nvPicPr>
          <p:cNvPr id="4" name="CAg">
            <a:hlinkClick r:id="" action="ppaction://media"/>
            <a:extLst>
              <a:ext uri="{FF2B5EF4-FFF2-40B4-BE49-F238E27FC236}">
                <a16:creationId xmlns:a16="http://schemas.microsoft.com/office/drawing/2014/main" id="{D85F3822-5606-3EB9-45AE-D7E8C09AD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2887"/>
            <a:ext cx="8153400" cy="5741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Willing for CABG</a:t>
            </a:r>
          </a:p>
          <a:p>
            <a:r>
              <a:rPr lang="en-US" dirty="0"/>
              <a:t>Management strategies?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CULLOTTE 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TAP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DK CULLOTTE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DEB TO PROXIMAL LAD(NOT PREFARABLE IN OSTIAL LAD).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E71A0-F48A-0E29-22F1-5A036470C3C3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05</a:t>
            </a:r>
            <a:endParaRPr lang="en-IN" dirty="0"/>
          </a:p>
        </p:txBody>
      </p:sp>
      <p:pic>
        <p:nvPicPr>
          <p:cNvPr id="7" name="Picture 6" descr="E:\KIMS Saveera Final Col.jpg">
            <a:extLst>
              <a:ext uri="{FF2B5EF4-FFF2-40B4-BE49-F238E27FC236}">
                <a16:creationId xmlns:a16="http://schemas.microsoft.com/office/drawing/2014/main" id="{B7EE7440-C339-33C1-1836-0DA3B773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3429064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0040"/>
            <a:ext cx="6324600" cy="582692"/>
          </a:xfrm>
        </p:spPr>
        <p:txBody>
          <a:bodyPr>
            <a:normAutofit fontScale="90000"/>
          </a:bodyPr>
          <a:lstStyle/>
          <a:p>
            <a:r>
              <a:rPr lang="en-US" dirty="0"/>
              <a:t>Wiring and pre dilatation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ADFD7-5742-E11A-5F58-8BAEE5BD641C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06</a:t>
            </a:r>
            <a:endParaRPr lang="en-IN" dirty="0"/>
          </a:p>
        </p:txBody>
      </p:sp>
      <p:pic>
        <p:nvPicPr>
          <p:cNvPr id="5" name="4-6">
            <a:hlinkClick r:id="" action="ppaction://media"/>
            <a:extLst>
              <a:ext uri="{FF2B5EF4-FFF2-40B4-BE49-F238E27FC236}">
                <a16:creationId xmlns:a16="http://schemas.microsoft.com/office/drawing/2014/main" id="{0AE92C76-40E6-7169-8D0F-5F3D9E7A0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0600"/>
            <a:ext cx="4648200" cy="5143500"/>
          </a:xfrm>
          <a:prstGeom prst="rect">
            <a:avLst/>
          </a:prstGeom>
        </p:spPr>
      </p:pic>
      <p:pic>
        <p:nvPicPr>
          <p:cNvPr id="4" name="MOVIE-0006">
            <a:hlinkClick r:id="" action="ppaction://media"/>
            <a:extLst>
              <a:ext uri="{FF2B5EF4-FFF2-40B4-BE49-F238E27FC236}">
                <a16:creationId xmlns:a16="http://schemas.microsoft.com/office/drawing/2014/main" id="{F6095067-AB2D-76E4-BE88-64E6E30B4B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990600"/>
            <a:ext cx="36576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A9C63D-3CE4-0662-3A73-9B810AC3877E}"/>
              </a:ext>
            </a:extLst>
          </p:cNvPr>
          <p:cNvSpPr txBox="1"/>
          <p:nvPr/>
        </p:nvSpPr>
        <p:spPr>
          <a:xfrm>
            <a:off x="8305800" y="533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07</a:t>
            </a:r>
            <a:endParaRPr lang="en-IN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D07007-0349-AC7F-FEB8-3446C342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216" y="344686"/>
            <a:ext cx="2819400" cy="746760"/>
          </a:xfrm>
        </p:spPr>
        <p:txBody>
          <a:bodyPr>
            <a:normAutofit/>
          </a:bodyPr>
          <a:lstStyle/>
          <a:p>
            <a:r>
              <a:rPr lang="en-US" dirty="0"/>
              <a:t>OCT RUN</a:t>
            </a:r>
            <a:endParaRPr lang="en-IN" dirty="0"/>
          </a:p>
        </p:txBody>
      </p:sp>
      <p:pic>
        <p:nvPicPr>
          <p:cNvPr id="33" name="Picture 32" descr="A screen shot of a computer&#10;&#10;Description automatically generated">
            <a:extLst>
              <a:ext uri="{FF2B5EF4-FFF2-40B4-BE49-F238E27FC236}">
                <a16:creationId xmlns:a16="http://schemas.microsoft.com/office/drawing/2014/main" id="{4B422E4D-6212-6BFC-8032-5FE184C82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57303"/>
            <a:ext cx="7678614" cy="2978805"/>
          </a:xfrm>
          <a:prstGeom prst="rect">
            <a:avLst/>
          </a:prstGeom>
        </p:spPr>
      </p:pic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EE9B4A58-2B8E-1D95-87D8-E14B3815D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44686"/>
            <a:ext cx="7818132" cy="33516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3933B492-6B95-2C12-D838-FC193771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04801"/>
            <a:ext cx="6142739" cy="3352800"/>
          </a:xfrm>
          <a:prstGeom prst="rect">
            <a:avLst/>
          </a:prstGeom>
        </p:spPr>
      </p:pic>
      <p:pic>
        <p:nvPicPr>
          <p:cNvPr id="37" name="Picture 36" descr="A computer screen with a picture of a pipe&#10;&#10;Description automatically generated">
            <a:extLst>
              <a:ext uri="{FF2B5EF4-FFF2-40B4-BE49-F238E27FC236}">
                <a16:creationId xmlns:a16="http://schemas.microsoft.com/office/drawing/2014/main" id="{4386D2DA-CC57-AE28-E243-C84996A71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8600"/>
            <a:ext cx="614273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3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4D42-3339-5125-2F70-47735C9A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46DF6-09A2-6C76-7354-4A38C68C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61D92-F2B1-D8EC-E3DD-61C996E402A9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4343754E-3B97-3AE2-9F5E-82D874970C1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28738"/>
            <a:ext cx="3521075" cy="4538662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FB465D-0DF2-9737-9F31-C664B3E307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1824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431</TotalTime>
  <Words>221</Words>
  <Application>Microsoft Office PowerPoint</Application>
  <PresentationFormat>On-screen Show (4:3)</PresentationFormat>
  <Paragraphs>57</Paragraphs>
  <Slides>18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Fave Script Bold Pro</vt:lpstr>
      <vt:lpstr>Trebuchet MS</vt:lpstr>
      <vt:lpstr>Wingdings</vt:lpstr>
      <vt:lpstr>Wingdings 2</vt:lpstr>
      <vt:lpstr>Opulent</vt:lpstr>
      <vt:lpstr>Lm bifurcation stenting</vt:lpstr>
      <vt:lpstr>Clinical  details</vt:lpstr>
      <vt:lpstr>Ecg at presentation</vt:lpstr>
      <vt:lpstr>PowerPoint Presentation</vt:lpstr>
      <vt:lpstr>PowerPoint Presentation</vt:lpstr>
      <vt:lpstr>Wiring and pre dilatation</vt:lpstr>
      <vt:lpstr>OCT RUN</vt:lpstr>
      <vt:lpstr>PowerPoint Presentation</vt:lpstr>
      <vt:lpstr>PowerPoint Presentation</vt:lpstr>
      <vt:lpstr>PowerPoint Presentation</vt:lpstr>
      <vt:lpstr>PowerPoint Presentation</vt:lpstr>
      <vt:lpstr>STENT DEPLOYMENT</vt:lpstr>
      <vt:lpstr>PowerPoint Presentation</vt:lpstr>
      <vt:lpstr>PowerPoint Presentation</vt:lpstr>
      <vt:lpstr>PowerPoint Presentation</vt:lpstr>
      <vt:lpstr>PowerPoint Presentation</vt:lpstr>
      <vt:lpstr>FINAL SHOOT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 bifurcation stenting</dc:title>
  <dc:creator>Admin</dc:creator>
  <cp:lastModifiedBy>Merugu, Chandrababu</cp:lastModifiedBy>
  <cp:revision>90</cp:revision>
  <dcterms:created xsi:type="dcterms:W3CDTF">2006-08-16T00:00:00Z</dcterms:created>
  <dcterms:modified xsi:type="dcterms:W3CDTF">2024-03-19T12:53:31Z</dcterms:modified>
</cp:coreProperties>
</file>