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9" r:id="rId9"/>
    <p:sldId id="268" r:id="rId10"/>
    <p:sldId id="262" r:id="rId11"/>
    <p:sldId id="263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555" y="-28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BFEC-5ED6-47EF-B7DC-6AAB537A53E9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44F5-3EA2-4920-8EE8-3937851C4A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412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BFEC-5ED6-47EF-B7DC-6AAB537A53E9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44F5-3EA2-4920-8EE8-3937851C4A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599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BFEC-5ED6-47EF-B7DC-6AAB537A53E9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44F5-3EA2-4920-8EE8-3937851C4A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721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BFEC-5ED6-47EF-B7DC-6AAB537A53E9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44F5-3EA2-4920-8EE8-3937851C4A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82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BFEC-5ED6-47EF-B7DC-6AAB537A53E9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44F5-3EA2-4920-8EE8-3937851C4A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6847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BFEC-5ED6-47EF-B7DC-6AAB537A53E9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44F5-3EA2-4920-8EE8-3937851C4A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2061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BFEC-5ED6-47EF-B7DC-6AAB537A53E9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44F5-3EA2-4920-8EE8-3937851C4A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803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BFEC-5ED6-47EF-B7DC-6AAB537A53E9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44F5-3EA2-4920-8EE8-3937851C4A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646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BFEC-5ED6-47EF-B7DC-6AAB537A53E9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44F5-3EA2-4920-8EE8-3937851C4A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08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BFEC-5ED6-47EF-B7DC-6AAB537A53E9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44F5-3EA2-4920-8EE8-3937851C4A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069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BFEC-5ED6-47EF-B7DC-6AAB537A53E9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44F5-3EA2-4920-8EE8-3937851C4A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274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3BFEC-5ED6-47EF-B7DC-6AAB537A53E9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044F5-3EA2-4920-8EE8-3937851C4A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2692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2187674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FF0000"/>
                </a:solidFill>
                <a:latin typeface="Constantia" pitchFamily="18" charset="0"/>
              </a:rPr>
              <a:t>THE JOURNEY OF AMYLOIDOSIS-THE GREAT MIMICKE</a:t>
            </a:r>
            <a:r>
              <a:rPr lang="en-IN" b="1" dirty="0" smtClean="0">
                <a:solidFill>
                  <a:srgbClr val="FF0000"/>
                </a:solidFill>
              </a:rPr>
              <a:t>R</a:t>
            </a:r>
            <a:br>
              <a:rPr lang="en-IN" b="1" dirty="0" smtClean="0">
                <a:solidFill>
                  <a:srgbClr val="FF0000"/>
                </a:solidFill>
              </a:rPr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886200"/>
            <a:ext cx="7128792" cy="1752600"/>
          </a:xfrm>
        </p:spPr>
        <p:txBody>
          <a:bodyPr>
            <a:normAutofit fontScale="92500" lnSpcReduction="10000"/>
          </a:bodyPr>
          <a:lstStyle/>
          <a:p>
            <a:r>
              <a:rPr lang="en-IN" sz="3600" b="1" dirty="0" err="1" smtClean="0">
                <a:solidFill>
                  <a:schemeClr val="tx1"/>
                </a:solidFill>
                <a:latin typeface="Constantia" pitchFamily="18" charset="0"/>
              </a:rPr>
              <a:t>Dr.</a:t>
            </a:r>
            <a:r>
              <a:rPr lang="en-IN" sz="3600" b="1" dirty="0" smtClean="0">
                <a:solidFill>
                  <a:schemeClr val="tx1"/>
                </a:solidFill>
                <a:latin typeface="Constantia" pitchFamily="18" charset="0"/>
              </a:rPr>
              <a:t> T. </a:t>
            </a:r>
            <a:r>
              <a:rPr lang="en-IN" sz="3600" b="1" dirty="0" smtClean="0">
                <a:solidFill>
                  <a:schemeClr val="tx1"/>
                </a:solidFill>
                <a:latin typeface="Constantia" pitchFamily="18" charset="0"/>
              </a:rPr>
              <a:t>GOMATHI MD</a:t>
            </a:r>
            <a:r>
              <a:rPr lang="en-IN" sz="3600" b="1" dirty="0" smtClean="0">
                <a:solidFill>
                  <a:schemeClr val="tx1"/>
                </a:solidFill>
                <a:latin typeface="Constantia" pitchFamily="18" charset="0"/>
              </a:rPr>
              <a:t>., DM</a:t>
            </a:r>
          </a:p>
          <a:p>
            <a:r>
              <a:rPr lang="en-IN" sz="3600" dirty="0" smtClean="0">
                <a:solidFill>
                  <a:schemeClr val="tx1"/>
                </a:solidFill>
                <a:latin typeface="Constantia" pitchFamily="18" charset="0"/>
              </a:rPr>
              <a:t>Assistant  Professor  of Cardiology</a:t>
            </a:r>
            <a:endParaRPr lang="en-IN" sz="3600" dirty="0" smtClean="0">
              <a:solidFill>
                <a:schemeClr val="tx1"/>
              </a:solidFill>
              <a:latin typeface="Constantia" pitchFamily="18" charset="0"/>
            </a:endParaRPr>
          </a:p>
          <a:p>
            <a:r>
              <a:rPr lang="en-IN" sz="3600" dirty="0" err="1" smtClean="0">
                <a:solidFill>
                  <a:schemeClr val="tx1"/>
                </a:solidFill>
                <a:latin typeface="Constantia" pitchFamily="18" charset="0"/>
              </a:rPr>
              <a:t>Thanjavur</a:t>
            </a:r>
            <a:r>
              <a:rPr lang="en-IN" sz="3600" dirty="0" smtClean="0">
                <a:solidFill>
                  <a:schemeClr val="tx1"/>
                </a:solidFill>
                <a:latin typeface="Constantia" pitchFamily="18" charset="0"/>
              </a:rPr>
              <a:t> Medical College</a:t>
            </a:r>
            <a:endParaRPr lang="en-IN" sz="3600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86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en-IN" dirty="0" smtClean="0">
                <a:latin typeface="Constantia" pitchFamily="18" charset="0"/>
              </a:rPr>
              <a:t>Cardiac MRI</a:t>
            </a:r>
          </a:p>
          <a:p>
            <a:pPr marL="400050" lvl="1" indent="0">
              <a:buNone/>
            </a:pPr>
            <a:r>
              <a:rPr lang="en-IN" dirty="0" smtClean="0">
                <a:latin typeface="Constantia" pitchFamily="18" charset="0"/>
              </a:rPr>
              <a:t>T1 SCOUT – Myocardium nulls before blood </a:t>
            </a:r>
          </a:p>
          <a:p>
            <a:pPr marL="400050" lvl="1" indent="0">
              <a:buNone/>
            </a:pPr>
            <a:r>
              <a:rPr lang="en-IN" dirty="0" smtClean="0">
                <a:latin typeface="Constantia" pitchFamily="18" charset="0"/>
              </a:rPr>
              <a:t>Lateral valves  nulls earlier compared to  the septum</a:t>
            </a:r>
          </a:p>
          <a:p>
            <a:pPr marL="400050" lvl="1" indent="0">
              <a:buNone/>
            </a:pPr>
            <a:r>
              <a:rPr lang="en-IN" dirty="0" smtClean="0">
                <a:latin typeface="Constantia" pitchFamily="18" charset="0"/>
              </a:rPr>
              <a:t>Global </a:t>
            </a:r>
            <a:r>
              <a:rPr lang="en-IN" dirty="0" err="1" smtClean="0">
                <a:latin typeface="Constantia" pitchFamily="18" charset="0"/>
              </a:rPr>
              <a:t>transmural</a:t>
            </a:r>
            <a:r>
              <a:rPr lang="en-IN" dirty="0" smtClean="0">
                <a:latin typeface="Constantia" pitchFamily="18" charset="0"/>
              </a:rPr>
              <a:t>  delayed hyper enhancement involving the sub endocardium of both ventricles </a:t>
            </a:r>
            <a:r>
              <a:rPr lang="en-IN" dirty="0" err="1" smtClean="0">
                <a:latin typeface="Constantia" pitchFamily="18" charset="0"/>
              </a:rPr>
              <a:t>atrias</a:t>
            </a:r>
            <a:r>
              <a:rPr lang="en-IN" dirty="0" smtClean="0">
                <a:latin typeface="Constantia" pitchFamily="18" charset="0"/>
              </a:rPr>
              <a:t> and IAS </a:t>
            </a:r>
          </a:p>
          <a:p>
            <a:pPr marL="400050" lvl="1" indent="0">
              <a:buNone/>
            </a:pPr>
            <a:r>
              <a:rPr lang="en-IN" dirty="0" smtClean="0">
                <a:latin typeface="Constantia" pitchFamily="18" charset="0"/>
              </a:rPr>
              <a:t>DD </a:t>
            </a:r>
          </a:p>
          <a:p>
            <a:pPr marL="400050" lvl="1" indent="0">
              <a:buNone/>
            </a:pPr>
            <a:r>
              <a:rPr lang="en-IN" dirty="0" smtClean="0">
                <a:latin typeface="Constantia" pitchFamily="18" charset="0"/>
              </a:rPr>
              <a:t>1) Amyloidosis 2) Acromegaly  </a:t>
            </a:r>
          </a:p>
          <a:p>
            <a:pPr marL="400050" lvl="1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9813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lnSpcReduction="10000"/>
          </a:bodyPr>
          <a:lstStyle/>
          <a:p>
            <a:r>
              <a:rPr lang="en-IN" dirty="0" smtClean="0">
                <a:latin typeface="Constantia" pitchFamily="18" charset="0"/>
              </a:rPr>
              <a:t>Final diagnosis </a:t>
            </a:r>
          </a:p>
          <a:p>
            <a:pPr marL="0" indent="0">
              <a:buNone/>
            </a:pPr>
            <a:r>
              <a:rPr lang="en-IN" dirty="0">
                <a:latin typeface="Constantia" pitchFamily="18" charset="0"/>
              </a:rPr>
              <a:t>	P</a:t>
            </a:r>
            <a:r>
              <a:rPr lang="en-IN" dirty="0" smtClean="0">
                <a:latin typeface="Constantia" pitchFamily="18" charset="0"/>
              </a:rPr>
              <a:t>rimary amyloidosis (AL) </a:t>
            </a:r>
          </a:p>
          <a:p>
            <a:pPr marL="0" indent="0">
              <a:buNone/>
            </a:pPr>
            <a:r>
              <a:rPr lang="en-IN" dirty="0" smtClean="0">
                <a:latin typeface="Constantia" pitchFamily="18" charset="0"/>
              </a:rPr>
              <a:t>	   (Cardiac, Renal, Eye, </a:t>
            </a:r>
            <a:r>
              <a:rPr lang="en-IN" dirty="0">
                <a:latin typeface="Constantia" pitchFamily="18" charset="0"/>
              </a:rPr>
              <a:t>T</a:t>
            </a:r>
            <a:r>
              <a:rPr lang="en-IN" dirty="0" smtClean="0">
                <a:latin typeface="Constantia" pitchFamily="18" charset="0"/>
              </a:rPr>
              <a:t>ongue, Nerve)</a:t>
            </a:r>
          </a:p>
          <a:p>
            <a:pPr marL="0" indent="0">
              <a:buNone/>
            </a:pPr>
            <a:r>
              <a:rPr lang="en-IN" dirty="0">
                <a:latin typeface="Constantia" pitchFamily="18" charset="0"/>
              </a:rPr>
              <a:t>	</a:t>
            </a:r>
            <a:r>
              <a:rPr lang="en-IN" dirty="0" smtClean="0">
                <a:latin typeface="Constantia" pitchFamily="18" charset="0"/>
              </a:rPr>
              <a:t>Congestive cardiac failure </a:t>
            </a:r>
          </a:p>
          <a:p>
            <a:pPr marL="0" indent="0">
              <a:buNone/>
            </a:pPr>
            <a:r>
              <a:rPr lang="en-IN" dirty="0" smtClean="0">
                <a:latin typeface="Constantia" pitchFamily="18" charset="0"/>
              </a:rPr>
              <a:t>She was treated  with thalidomide based chemotherapy,  steroid and diuretics</a:t>
            </a:r>
          </a:p>
          <a:p>
            <a:pPr algn="just"/>
            <a:r>
              <a:rPr lang="en-IN" dirty="0">
                <a:latin typeface="Constantia" pitchFamily="18" charset="0"/>
              </a:rPr>
              <a:t>After one year she developed acute onset of breathlessness and  diagnosed as acute pulmonary </a:t>
            </a:r>
            <a:r>
              <a:rPr lang="en-IN" dirty="0" err="1">
                <a:latin typeface="Constantia" pitchFamily="18" charset="0"/>
              </a:rPr>
              <a:t>thrombo</a:t>
            </a:r>
            <a:r>
              <a:rPr lang="en-IN" dirty="0">
                <a:latin typeface="Constantia" pitchFamily="18" charset="0"/>
              </a:rPr>
              <a:t> embolism – lysed with streptokinase   </a:t>
            </a:r>
          </a:p>
          <a:p>
            <a:pPr algn="just"/>
            <a:r>
              <a:rPr lang="en-IN" dirty="0">
                <a:latin typeface="Constantia" pitchFamily="18" charset="0"/>
              </a:rPr>
              <a:t>She </a:t>
            </a:r>
            <a:r>
              <a:rPr lang="en-IN" dirty="0" smtClean="0">
                <a:latin typeface="Constantia" pitchFamily="18" charset="0"/>
              </a:rPr>
              <a:t>is </a:t>
            </a:r>
            <a:r>
              <a:rPr lang="en-IN" dirty="0">
                <a:latin typeface="Constantia" pitchFamily="18" charset="0"/>
              </a:rPr>
              <a:t>on follow up for 5 years</a:t>
            </a:r>
          </a:p>
          <a:p>
            <a:pPr marL="0" indent="0">
              <a:buNone/>
            </a:pPr>
            <a:endParaRPr lang="en-IN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14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latin typeface="Constantia" pitchFamily="18" charset="0"/>
              </a:rPr>
              <a:t>Conclusion</a:t>
            </a:r>
            <a:br>
              <a:rPr lang="en-IN" dirty="0" smtClean="0">
                <a:latin typeface="Constantia" pitchFamily="18" charset="0"/>
              </a:rPr>
            </a:br>
            <a:endParaRPr lang="en-IN" dirty="0"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Constantia" pitchFamily="18" charset="0"/>
              </a:rPr>
              <a:t>AMYLOIDOSIS is a </a:t>
            </a:r>
            <a:r>
              <a:rPr lang="en-IN" dirty="0" err="1" smtClean="0">
                <a:latin typeface="Constantia" pitchFamily="18" charset="0"/>
              </a:rPr>
              <a:t>pandora</a:t>
            </a:r>
            <a:r>
              <a:rPr lang="en-IN" dirty="0" smtClean="0">
                <a:latin typeface="Constantia" pitchFamily="18" charset="0"/>
              </a:rPr>
              <a:t> of box</a:t>
            </a:r>
          </a:p>
          <a:p>
            <a:r>
              <a:rPr lang="en-IN" dirty="0" smtClean="0">
                <a:latin typeface="Constantia" pitchFamily="18" charset="0"/>
              </a:rPr>
              <a:t>Unravelling the mysteries  behind it needs a lot of understanding and knowledge about the  disease </a:t>
            </a:r>
          </a:p>
          <a:p>
            <a:r>
              <a:rPr lang="en-IN" dirty="0" smtClean="0">
                <a:latin typeface="Constantia" pitchFamily="18" charset="0"/>
              </a:rPr>
              <a:t>Early diagnosis, appropriate management and follow up are essential  for survival </a:t>
            </a:r>
          </a:p>
          <a:p>
            <a:r>
              <a:rPr lang="en-IN" dirty="0" smtClean="0">
                <a:latin typeface="Constantia" pitchFamily="18" charset="0"/>
              </a:rPr>
              <a:t>The efficacy newer therapeutics are dependant  on early diagnosis.</a:t>
            </a:r>
            <a:endParaRPr lang="en-IN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50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Constantia" pitchFamily="18" charset="0"/>
              </a:rPr>
              <a:t>History </a:t>
            </a:r>
            <a:endParaRPr lang="en-IN" dirty="0"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Constantia" pitchFamily="18" charset="0"/>
                <a:cs typeface="Arial" pitchFamily="34" charset="0"/>
              </a:rPr>
              <a:t>50 year old female</a:t>
            </a:r>
          </a:p>
          <a:p>
            <a:r>
              <a:rPr lang="en-IN" dirty="0" smtClean="0">
                <a:latin typeface="Constantia" pitchFamily="18" charset="0"/>
                <a:cs typeface="Arial" pitchFamily="34" charset="0"/>
              </a:rPr>
              <a:t>Initially treated as pulmonary </a:t>
            </a:r>
            <a:r>
              <a:rPr lang="en-IN" dirty="0" smtClean="0">
                <a:latin typeface="Constantia" pitchFamily="18" charset="0"/>
                <a:cs typeface="Arial" pitchFamily="34" charset="0"/>
              </a:rPr>
              <a:t>arterial hypertension </a:t>
            </a:r>
            <a:r>
              <a:rPr lang="en-IN" dirty="0" smtClean="0">
                <a:latin typeface="Constantia" pitchFamily="18" charset="0"/>
                <a:cs typeface="Arial" pitchFamily="34" charset="0"/>
              </a:rPr>
              <a:t>for two years</a:t>
            </a:r>
          </a:p>
          <a:p>
            <a:r>
              <a:rPr lang="en-IN" dirty="0" smtClean="0">
                <a:latin typeface="Constantia" pitchFamily="18" charset="0"/>
                <a:cs typeface="Arial" pitchFamily="34" charset="0"/>
              </a:rPr>
              <a:t>presented with shortness of breath and  swelling of both lower limbs</a:t>
            </a:r>
          </a:p>
          <a:p>
            <a:r>
              <a:rPr lang="en-IN" dirty="0" smtClean="0">
                <a:latin typeface="Constantia" pitchFamily="18" charset="0"/>
                <a:cs typeface="Arial" pitchFamily="34" charset="0"/>
              </a:rPr>
              <a:t>We diagnosed as rheumatic heart disease with pulmonary </a:t>
            </a:r>
            <a:r>
              <a:rPr lang="en-IN" dirty="0" smtClean="0">
                <a:latin typeface="Constantia" pitchFamily="18" charset="0"/>
                <a:cs typeface="Arial" pitchFamily="34" charset="0"/>
              </a:rPr>
              <a:t>arterial hypertension</a:t>
            </a:r>
            <a:endParaRPr lang="en-IN" dirty="0" smtClean="0">
              <a:latin typeface="Constantia" pitchFamily="18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IN" dirty="0" smtClean="0"/>
              <a:t>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0998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en-IN" dirty="0" smtClean="0">
                <a:latin typeface="Constantia" pitchFamily="18" charset="0"/>
              </a:rPr>
              <a:t>Follow up visit </a:t>
            </a:r>
          </a:p>
          <a:p>
            <a:r>
              <a:rPr lang="en-IN" dirty="0" smtClean="0">
                <a:latin typeface="Constantia" pitchFamily="18" charset="0"/>
              </a:rPr>
              <a:t>History of change in the voice</a:t>
            </a:r>
          </a:p>
          <a:p>
            <a:r>
              <a:rPr lang="en-IN" dirty="0" smtClean="0">
                <a:latin typeface="Constantia" pitchFamily="18" charset="0"/>
              </a:rPr>
              <a:t>Multiple joint pain </a:t>
            </a:r>
          </a:p>
          <a:p>
            <a:r>
              <a:rPr lang="en-IN" dirty="0" smtClean="0">
                <a:latin typeface="Constantia" pitchFamily="18" charset="0"/>
              </a:rPr>
              <a:t>burning sensation of feet and </a:t>
            </a:r>
            <a:r>
              <a:rPr lang="en-IN" dirty="0" smtClean="0">
                <a:latin typeface="Constantia" pitchFamily="18" charset="0"/>
              </a:rPr>
              <a:t>hands</a:t>
            </a:r>
            <a:endParaRPr lang="en-IN" dirty="0" smtClean="0">
              <a:latin typeface="Constantia" pitchFamily="18" charset="0"/>
            </a:endParaRPr>
          </a:p>
          <a:p>
            <a:r>
              <a:rPr lang="en-IN" dirty="0" smtClean="0">
                <a:latin typeface="Constantia" pitchFamily="18" charset="0"/>
              </a:rPr>
              <a:t>Dryness of  </a:t>
            </a:r>
            <a:r>
              <a:rPr lang="en-IN" dirty="0" smtClean="0">
                <a:latin typeface="Constantia" pitchFamily="18" charset="0"/>
              </a:rPr>
              <a:t>mouth and eye </a:t>
            </a:r>
          </a:p>
          <a:p>
            <a:r>
              <a:rPr lang="en-IN" dirty="0" smtClean="0">
                <a:latin typeface="Constantia" pitchFamily="18" charset="0"/>
              </a:rPr>
              <a:t>Weight loss, fatigue, loss of appetite </a:t>
            </a:r>
            <a:endParaRPr lang="en-IN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15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20680"/>
          </a:xfrm>
        </p:spPr>
        <p:txBody>
          <a:bodyPr>
            <a:normAutofit lnSpcReduction="10000"/>
          </a:bodyPr>
          <a:lstStyle/>
          <a:p>
            <a:r>
              <a:rPr lang="en-IN" dirty="0" smtClean="0">
                <a:latin typeface="Constantia" pitchFamily="18" charset="0"/>
              </a:rPr>
              <a:t>JVP -  elevated</a:t>
            </a:r>
          </a:p>
          <a:p>
            <a:r>
              <a:rPr lang="en-IN" dirty="0" smtClean="0">
                <a:latin typeface="Constantia" pitchFamily="18" charset="0"/>
              </a:rPr>
              <a:t>Bilateral pitting pedal </a:t>
            </a:r>
            <a:r>
              <a:rPr lang="en-IN" dirty="0" err="1" smtClean="0">
                <a:latin typeface="Constantia" pitchFamily="18" charset="0"/>
              </a:rPr>
              <a:t>edema</a:t>
            </a:r>
            <a:endParaRPr lang="en-IN" dirty="0" smtClean="0">
              <a:latin typeface="Constantia" pitchFamily="18" charset="0"/>
            </a:endParaRPr>
          </a:p>
          <a:p>
            <a:r>
              <a:rPr lang="en-IN" dirty="0" smtClean="0">
                <a:latin typeface="Constantia" pitchFamily="18" charset="0"/>
              </a:rPr>
              <a:t>B/L submandibular gland enlarged, firm </a:t>
            </a:r>
            <a:r>
              <a:rPr lang="en-IN" dirty="0" err="1" smtClean="0">
                <a:latin typeface="Constantia" pitchFamily="18" charset="0"/>
              </a:rPr>
              <a:t>macroglossia</a:t>
            </a:r>
            <a:r>
              <a:rPr lang="en-IN" dirty="0" smtClean="0">
                <a:latin typeface="Constantia" pitchFamily="18" charset="0"/>
              </a:rPr>
              <a:t> </a:t>
            </a:r>
          </a:p>
          <a:p>
            <a:r>
              <a:rPr lang="en-IN" dirty="0" smtClean="0">
                <a:latin typeface="Constantia" pitchFamily="18" charset="0"/>
              </a:rPr>
              <a:t>B/L </a:t>
            </a:r>
            <a:r>
              <a:rPr lang="en-IN" dirty="0" err="1" smtClean="0">
                <a:latin typeface="Constantia" pitchFamily="18" charset="0"/>
              </a:rPr>
              <a:t>conjunctival</a:t>
            </a:r>
            <a:r>
              <a:rPr lang="en-IN" dirty="0" smtClean="0">
                <a:latin typeface="Constantia" pitchFamily="18" charset="0"/>
              </a:rPr>
              <a:t>  </a:t>
            </a:r>
            <a:r>
              <a:rPr lang="en-IN" dirty="0" smtClean="0">
                <a:latin typeface="Constantia" pitchFamily="18" charset="0"/>
              </a:rPr>
              <a:t>redness  </a:t>
            </a:r>
          </a:p>
          <a:p>
            <a:r>
              <a:rPr lang="en-IN" dirty="0" err="1" smtClean="0">
                <a:latin typeface="Constantia" pitchFamily="18" charset="0"/>
              </a:rPr>
              <a:t>Hyperemic</a:t>
            </a:r>
            <a:r>
              <a:rPr lang="en-IN" dirty="0" smtClean="0">
                <a:latin typeface="Constantia" pitchFamily="18" charset="0"/>
              </a:rPr>
              <a:t> </a:t>
            </a:r>
            <a:r>
              <a:rPr lang="en-IN" dirty="0" smtClean="0">
                <a:latin typeface="Constantia" pitchFamily="18" charset="0"/>
              </a:rPr>
              <a:t>fingers, suffused </a:t>
            </a:r>
            <a:r>
              <a:rPr lang="en-IN" dirty="0" smtClean="0">
                <a:latin typeface="Constantia" pitchFamily="18" charset="0"/>
              </a:rPr>
              <a:t>soles </a:t>
            </a:r>
            <a:endParaRPr lang="en-IN" dirty="0" smtClean="0">
              <a:latin typeface="Constantia" pitchFamily="18" charset="0"/>
            </a:endParaRPr>
          </a:p>
          <a:p>
            <a:r>
              <a:rPr lang="en-IN" dirty="0" smtClean="0">
                <a:latin typeface="Constantia" pitchFamily="18" charset="0"/>
              </a:rPr>
              <a:t>CVS – loud P2, </a:t>
            </a:r>
            <a:r>
              <a:rPr lang="en-IN" dirty="0" smtClean="0">
                <a:latin typeface="Constantia" pitchFamily="18" charset="0"/>
              </a:rPr>
              <a:t>Ejection Systolic Murmur 3/6 pulmonary  area</a:t>
            </a:r>
            <a:endParaRPr lang="en-IN" dirty="0" smtClean="0">
              <a:latin typeface="Constantia" pitchFamily="18" charset="0"/>
            </a:endParaRPr>
          </a:p>
          <a:p>
            <a:r>
              <a:rPr lang="en-IN" dirty="0" smtClean="0">
                <a:latin typeface="Constantia" pitchFamily="18" charset="0"/>
              </a:rPr>
              <a:t>NT pro BNP 3561</a:t>
            </a:r>
          </a:p>
          <a:p>
            <a:r>
              <a:rPr lang="en-IN" dirty="0" smtClean="0">
                <a:latin typeface="Constantia" pitchFamily="18" charset="0"/>
              </a:rPr>
              <a:t>Trop T 21.2 </a:t>
            </a:r>
            <a:r>
              <a:rPr lang="en-IN" dirty="0" err="1" smtClean="0">
                <a:latin typeface="Constantia" pitchFamily="18" charset="0"/>
              </a:rPr>
              <a:t>pg</a:t>
            </a:r>
            <a:r>
              <a:rPr lang="en-IN" dirty="0" smtClean="0">
                <a:latin typeface="Constantia" pitchFamily="18" charset="0"/>
              </a:rPr>
              <a:t> per/ml</a:t>
            </a:r>
          </a:p>
          <a:p>
            <a:r>
              <a:rPr lang="en-IN" dirty="0" smtClean="0">
                <a:latin typeface="Constantia" pitchFamily="18" charset="0"/>
              </a:rPr>
              <a:t>Urine </a:t>
            </a:r>
            <a:r>
              <a:rPr lang="en-IN" dirty="0" err="1" smtClean="0">
                <a:latin typeface="Constantia" pitchFamily="18" charset="0"/>
              </a:rPr>
              <a:t>Bence</a:t>
            </a:r>
            <a:r>
              <a:rPr lang="en-IN" dirty="0" smtClean="0">
                <a:latin typeface="Constantia" pitchFamily="18" charset="0"/>
              </a:rPr>
              <a:t> Jones </a:t>
            </a:r>
            <a:r>
              <a:rPr lang="en-IN" dirty="0" err="1" smtClean="0">
                <a:latin typeface="Constantia" pitchFamily="18" charset="0"/>
              </a:rPr>
              <a:t>Protine</a:t>
            </a:r>
            <a:r>
              <a:rPr lang="en-IN" dirty="0" smtClean="0">
                <a:latin typeface="Constantia" pitchFamily="18" charset="0"/>
              </a:rPr>
              <a:t> </a:t>
            </a:r>
            <a:r>
              <a:rPr lang="en-IN" dirty="0" smtClean="0">
                <a:latin typeface="Constantia" pitchFamily="18" charset="0"/>
              </a:rPr>
              <a:t>- Negative</a:t>
            </a:r>
            <a:endParaRPr lang="en-IN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09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Constantia" pitchFamily="18" charset="0"/>
              </a:rPr>
              <a:t>Mildly </a:t>
            </a:r>
            <a:r>
              <a:rPr lang="en-IN" dirty="0" err="1" smtClean="0">
                <a:latin typeface="Constantia" pitchFamily="18" charset="0"/>
              </a:rPr>
              <a:t>hypocellular</a:t>
            </a:r>
            <a:r>
              <a:rPr lang="en-IN" dirty="0" smtClean="0">
                <a:latin typeface="Constantia" pitchFamily="18" charset="0"/>
              </a:rPr>
              <a:t> marrow with mild </a:t>
            </a:r>
            <a:r>
              <a:rPr lang="en-IN" dirty="0" err="1" smtClean="0">
                <a:latin typeface="Constantia" pitchFamily="18" charset="0"/>
              </a:rPr>
              <a:t>megalo</a:t>
            </a:r>
            <a:r>
              <a:rPr lang="en-IN" dirty="0" smtClean="0">
                <a:latin typeface="Constantia" pitchFamily="18" charset="0"/>
              </a:rPr>
              <a:t> </a:t>
            </a:r>
            <a:r>
              <a:rPr lang="en-IN" dirty="0" err="1" smtClean="0">
                <a:latin typeface="Constantia" pitchFamily="18" charset="0"/>
              </a:rPr>
              <a:t>blastic</a:t>
            </a:r>
            <a:r>
              <a:rPr lang="en-IN" dirty="0" smtClean="0">
                <a:latin typeface="Constantia" pitchFamily="18" charset="0"/>
              </a:rPr>
              <a:t> changes and markedly reduced stainable iron stores. No abnormal cells</a:t>
            </a:r>
          </a:p>
          <a:p>
            <a:r>
              <a:rPr lang="en-IN" dirty="0" smtClean="0">
                <a:latin typeface="Constantia" pitchFamily="18" charset="0"/>
              </a:rPr>
              <a:t>Kappa 16.8  lambda 337  K/L = 0.04</a:t>
            </a:r>
          </a:p>
          <a:p>
            <a:r>
              <a:rPr lang="en-IN" dirty="0" smtClean="0">
                <a:latin typeface="Constantia" pitchFamily="18" charset="0"/>
              </a:rPr>
              <a:t>Urine PCR 1.77</a:t>
            </a:r>
          </a:p>
          <a:p>
            <a:r>
              <a:rPr lang="en-IN" dirty="0" smtClean="0">
                <a:latin typeface="Constantia" pitchFamily="18" charset="0"/>
              </a:rPr>
              <a:t>Viral markers negative </a:t>
            </a:r>
          </a:p>
          <a:p>
            <a:r>
              <a:rPr lang="en-IN" dirty="0" smtClean="0">
                <a:latin typeface="Constantia" pitchFamily="18" charset="0"/>
              </a:rPr>
              <a:t>PT/APTT normal </a:t>
            </a:r>
          </a:p>
          <a:p>
            <a:r>
              <a:rPr lang="en-IN" dirty="0" smtClean="0">
                <a:latin typeface="Constantia" pitchFamily="18" charset="0"/>
              </a:rPr>
              <a:t>Abdominal fat pad biopsy – Amyloidosis</a:t>
            </a:r>
          </a:p>
          <a:p>
            <a:r>
              <a:rPr lang="en-IN" dirty="0" smtClean="0">
                <a:latin typeface="Constantia" pitchFamily="18" charset="0"/>
              </a:rPr>
              <a:t>Normal </a:t>
            </a:r>
            <a:r>
              <a:rPr lang="en-IN" dirty="0" err="1" smtClean="0">
                <a:latin typeface="Constantia" pitchFamily="18" charset="0"/>
              </a:rPr>
              <a:t>Immuno</a:t>
            </a:r>
            <a:r>
              <a:rPr lang="en-IN" dirty="0" smtClean="0">
                <a:latin typeface="Constantia" pitchFamily="18" charset="0"/>
              </a:rPr>
              <a:t> </a:t>
            </a:r>
            <a:r>
              <a:rPr lang="en-IN" dirty="0" err="1" smtClean="0">
                <a:latin typeface="Constantia" pitchFamily="18" charset="0"/>
              </a:rPr>
              <a:t>Fluro</a:t>
            </a:r>
            <a:r>
              <a:rPr lang="en-IN" dirty="0" smtClean="0">
                <a:latin typeface="Constantia" pitchFamily="18" charset="0"/>
              </a:rPr>
              <a:t> Electrophoresis</a:t>
            </a:r>
            <a:endParaRPr lang="en-IN" dirty="0" smtClean="0">
              <a:latin typeface="Constantia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4539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en-IN" dirty="0" smtClean="0">
                <a:latin typeface="Constantia" pitchFamily="18" charset="0"/>
              </a:rPr>
              <a:t>ANA negative</a:t>
            </a:r>
          </a:p>
          <a:p>
            <a:r>
              <a:rPr lang="en-IN" dirty="0" smtClean="0">
                <a:latin typeface="Constantia" pitchFamily="18" charset="0"/>
              </a:rPr>
              <a:t>ECG – </a:t>
            </a:r>
            <a:r>
              <a:rPr lang="en-IN" dirty="0" smtClean="0">
                <a:latin typeface="Constantia" pitchFamily="18" charset="0"/>
              </a:rPr>
              <a:t>Low </a:t>
            </a:r>
            <a:r>
              <a:rPr lang="en-IN" dirty="0" smtClean="0">
                <a:latin typeface="Constantia" pitchFamily="18" charset="0"/>
              </a:rPr>
              <a:t>voltage </a:t>
            </a:r>
            <a:r>
              <a:rPr lang="en-IN" dirty="0" smtClean="0">
                <a:latin typeface="Constantia" pitchFamily="18" charset="0"/>
              </a:rPr>
              <a:t>complexes, </a:t>
            </a:r>
            <a:r>
              <a:rPr lang="en-IN" dirty="0" smtClean="0">
                <a:latin typeface="Constantia" pitchFamily="18" charset="0"/>
              </a:rPr>
              <a:t>LAE</a:t>
            </a:r>
          </a:p>
          <a:p>
            <a:r>
              <a:rPr lang="en-IN" dirty="0" smtClean="0">
                <a:latin typeface="Constantia" pitchFamily="18" charset="0"/>
              </a:rPr>
              <a:t>ECHO</a:t>
            </a:r>
          </a:p>
          <a:p>
            <a:pPr marL="400050" lvl="1" indent="0">
              <a:buNone/>
            </a:pPr>
            <a:r>
              <a:rPr lang="en-IN" dirty="0" err="1" smtClean="0">
                <a:latin typeface="Constantia" pitchFamily="18" charset="0"/>
              </a:rPr>
              <a:t>Biatrial</a:t>
            </a:r>
            <a:r>
              <a:rPr lang="en-IN" dirty="0" smtClean="0">
                <a:latin typeface="Constantia" pitchFamily="18" charset="0"/>
              </a:rPr>
              <a:t> enlargement, Biventricular wall thickening  </a:t>
            </a:r>
          </a:p>
          <a:p>
            <a:pPr marL="400050" lvl="1" indent="0">
              <a:buNone/>
            </a:pPr>
            <a:r>
              <a:rPr lang="en-IN" dirty="0" smtClean="0">
                <a:latin typeface="Constantia" pitchFamily="18" charset="0"/>
              </a:rPr>
              <a:t>Thickened valves and restricted mobility </a:t>
            </a:r>
          </a:p>
          <a:p>
            <a:pPr marL="400050" lvl="1" indent="0">
              <a:buNone/>
            </a:pPr>
            <a:r>
              <a:rPr lang="en-IN" dirty="0" smtClean="0">
                <a:latin typeface="Constantia" pitchFamily="18" charset="0"/>
              </a:rPr>
              <a:t>Preserved biventricular systolic function</a:t>
            </a:r>
          </a:p>
          <a:p>
            <a:pPr marL="400050" lvl="1" indent="0">
              <a:buNone/>
            </a:pPr>
            <a:r>
              <a:rPr lang="en-IN" dirty="0" smtClean="0">
                <a:latin typeface="Constantia" pitchFamily="18" charset="0"/>
              </a:rPr>
              <a:t>Grade III LV Diastolic dysfunction </a:t>
            </a:r>
          </a:p>
          <a:p>
            <a:pPr marL="400050" lvl="1" indent="0">
              <a:buNone/>
            </a:pPr>
            <a:r>
              <a:rPr lang="en-IN" dirty="0" smtClean="0">
                <a:latin typeface="Constantia" pitchFamily="18" charset="0"/>
              </a:rPr>
              <a:t>Severely reduced mitral annular tissue Doppler velocity </a:t>
            </a:r>
          </a:p>
          <a:p>
            <a:pPr marL="400050" lvl="1" indent="0">
              <a:buNone/>
            </a:pPr>
            <a:r>
              <a:rPr lang="en-IN" dirty="0" smtClean="0">
                <a:latin typeface="Constantia" pitchFamily="18" charset="0"/>
              </a:rPr>
              <a:t>Moderate Pulmonary arterial hypertension</a:t>
            </a:r>
          </a:p>
          <a:p>
            <a:pPr marL="400050" lvl="1" indent="0">
              <a:buNone/>
            </a:pPr>
            <a:r>
              <a:rPr lang="en-IN" dirty="0" smtClean="0">
                <a:latin typeface="Constantia" pitchFamily="18" charset="0"/>
              </a:rPr>
              <a:t>Mild pericardial effusion </a:t>
            </a:r>
            <a:endParaRPr lang="en-IN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35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ADMIN\Downloads\WhatsApp Image 2024-02-20 at 21.15.20 (1)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28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ownloads\WhatsApp Image 2024-02-20 at 21.15.20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3408"/>
            <a:ext cx="9144000" cy="710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66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WhatsApp Image 2024-02-20 at 21.00.24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02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308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JOURNEY OF AMYLOIDOSIS-THE GREAT MIMICKER </vt:lpstr>
      <vt:lpstr>History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 </vt:lpstr>
    </vt:vector>
  </TitlesOfParts>
  <Company>rg-adguard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 T GOMATHI MD.,DM</dc:title>
  <dc:creator>Admin</dc:creator>
  <cp:lastModifiedBy>Admin</cp:lastModifiedBy>
  <cp:revision>24</cp:revision>
  <dcterms:created xsi:type="dcterms:W3CDTF">2024-02-20T13:22:17Z</dcterms:created>
  <dcterms:modified xsi:type="dcterms:W3CDTF">2024-02-20T17:08:49Z</dcterms:modified>
</cp:coreProperties>
</file>