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80" d="100"/>
          <a:sy n="80" d="100"/>
        </p:scale>
        <p:origin x="82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presProps" Target="presProp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notesMaster" Target="notesMasters/notesMaster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F66E6-9B2D-4780-AA21-5425A5FDDB10}" type="datetimeFigureOut">
              <a:rPr lang="en-IN" smtClean="0"/>
              <a:t>20-02-2024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53BB6-4B64-4501-AEAE-238CC3CE651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1567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A994F-9E79-2992-EAFC-C4E7AE6A14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4BC867-467D-A336-41C0-1F51E2291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61258E-3FBB-7CC5-ED31-444EE400B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3A8E-696E-4200-8795-10156C5CC93F}" type="datetimeFigureOut">
              <a:rPr lang="en-IN" smtClean="0"/>
              <a:t>20-02-2024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860EF-FBFC-9ABF-3DF5-850D336B5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8B77C-928E-E0BD-CFE5-100D2437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1593E-E06F-4674-85F5-198F1FB3D5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92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AC2DC-3906-62AB-159E-7498D16FA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A358F3-8780-C375-8CAC-A8BA4342F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C89C7-7ACD-6A56-F0F4-3E8AAC0A8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3A8E-696E-4200-8795-10156C5CC93F}" type="datetimeFigureOut">
              <a:rPr lang="en-IN" smtClean="0"/>
              <a:t>20-02-2024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B28CC-85CC-0629-6C63-705A9A6EE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D6633-6091-994D-9807-7BB2E03B7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1593E-E06F-4674-85F5-198F1FB3D5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8312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60903-DCF0-9B82-649C-8F96D7E5E1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A9FB39-9D34-35BB-F61E-4B79FB1C79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1E204-4454-E74C-1626-5FC8858DA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3A8E-696E-4200-8795-10156C5CC93F}" type="datetimeFigureOut">
              <a:rPr lang="en-IN" smtClean="0"/>
              <a:t>20-02-2024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D8C7E4-ABBF-1811-67CE-F3E645A2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1CEC1-84EF-1787-2F75-822497013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1593E-E06F-4674-85F5-198F1FB3D5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0382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26FB-5D76-0ACE-B21F-E5ABE4B6B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7EC19-6961-5E06-1656-611C9059D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237C1-57D9-6DCC-A5F2-08C029DF5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3A8E-696E-4200-8795-10156C5CC93F}" type="datetimeFigureOut">
              <a:rPr lang="en-IN" smtClean="0"/>
              <a:t>20-02-2024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9DD62-78D0-126A-24CF-3C8F3CDBE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5CFFC-B3FB-8E2D-5AE0-401409D77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1593E-E06F-4674-85F5-198F1FB3D5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859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D54B5-C9FF-414C-FD99-225A9F832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669C7-5022-2387-420C-26EB77E4C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55837-6620-3BC7-BE58-7A40BAB92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3A8E-696E-4200-8795-10156C5CC93F}" type="datetimeFigureOut">
              <a:rPr lang="en-IN" smtClean="0"/>
              <a:t>20-02-2024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0B7CB-2D3C-F51E-CD3E-5F93436D8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98BFF-C058-3FA8-24DD-094DFEF2C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1593E-E06F-4674-85F5-198F1FB3D5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7740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B132-6762-0262-C71F-413E66D02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502CB-D87F-8CC6-F05A-A3C3AB60F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4B0F18-6E6A-99C2-C9DC-D164DFFBC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1BE70-2AD3-BF0E-EE5F-5A63D4108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3A8E-696E-4200-8795-10156C5CC93F}" type="datetimeFigureOut">
              <a:rPr lang="en-IN" smtClean="0"/>
              <a:t>20-02-2024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7C722-E07B-1C09-D08A-705E466C1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46520D-5664-8A87-F7E2-D11319CCE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1593E-E06F-4674-85F5-198F1FB3D5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0663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1FB63-2B51-D652-754A-8BC829DB2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F9C70-7337-9DE7-746C-968F78DB8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FFF74-EC41-696D-11AE-DCC7715493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9FE93F-2CDB-9736-AD9B-FCBFB51316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0CEB-24FA-7C4C-28FC-A7C43A0F59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241134-E5A3-AEB4-D3FC-E79892415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3A8E-696E-4200-8795-10156C5CC93F}" type="datetimeFigureOut">
              <a:rPr lang="en-IN" smtClean="0"/>
              <a:t>20-02-2024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7758B0-E270-12C8-8E36-A5322D2B6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821DC8-7A19-20CD-1C21-F1AC23A96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1593E-E06F-4674-85F5-198F1FB3D5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1120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B9F43-835B-021D-97A5-3F6F081E6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1B1B4-7B10-6F2A-716F-EA40C74BE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3A8E-696E-4200-8795-10156C5CC93F}" type="datetimeFigureOut">
              <a:rPr lang="en-IN" smtClean="0"/>
              <a:t>20-02-2024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5527CD-27ED-66F6-DE25-D7FB175B4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A15C89-487F-FF7E-E94B-5C87A154A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1593E-E06F-4674-85F5-198F1FB3D5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0520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7262AB-BF83-258C-37B0-C7DAF9D4E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3A8E-696E-4200-8795-10156C5CC93F}" type="datetimeFigureOut">
              <a:rPr lang="en-IN" smtClean="0"/>
              <a:t>20-02-2024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0EACBC-B4F9-A308-802F-6E2C860E2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6CEE0-5690-7AC5-7C6E-7BD0B9E4E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1593E-E06F-4674-85F5-198F1FB3D5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3945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64BDB-FA46-B3D3-B03E-AA86260B7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48F25-728E-AC1D-B0EA-9B6C58F27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2FA35F-528E-B91E-4863-46E90558D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4993F3-8AC5-4FB6-2DC8-3A244E2E3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3A8E-696E-4200-8795-10156C5CC93F}" type="datetimeFigureOut">
              <a:rPr lang="en-IN" smtClean="0"/>
              <a:t>20-02-2024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19FD5E-45A6-4A5F-1A1E-E8D3099D5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A672B-3FC5-D925-7356-2467D15C5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1593E-E06F-4674-85F5-198F1FB3D5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1674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81527-0ACB-BE06-2416-C2E9A2BBF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ACFD80-E448-1CCF-4EAF-266516FC9B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B4D92-764F-88FD-3C1F-2ADA3B6A4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C7E21D-8FE7-7F33-82C3-A0D1FE4E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63A8E-696E-4200-8795-10156C5CC93F}" type="datetimeFigureOut">
              <a:rPr lang="en-IN" smtClean="0"/>
              <a:t>20-02-2024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0ECBBE-9C12-5490-6F47-08F34B1DE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FCE4A9-89B5-DD4B-746D-4B262E0A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1593E-E06F-4674-85F5-198F1FB3D5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1248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D32CCC-E0CF-B5BD-7A92-13B191465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36171-7462-1559-3D1A-2550C4B7D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5D456B-0E7A-109F-0F06-1507BF2848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63A8E-696E-4200-8795-10156C5CC93F}" type="datetimeFigureOut">
              <a:rPr lang="en-IN" smtClean="0"/>
              <a:t>20-02-2024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A05D7-F17D-4DE2-0D93-071D1FE5E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675-7AD1-18B2-76E0-44E016745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1593E-E06F-4674-85F5-198F1FB3D59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936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9.mp4" /><Relationship Id="rId1" Type="http://schemas.microsoft.com/office/2007/relationships/media" Target="../media/media19.mp4" /><Relationship Id="rId4" Type="http://schemas.openxmlformats.org/officeDocument/2006/relationships/image" Target="../media/image19.png" 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1.mp4" /><Relationship Id="rId7" Type="http://schemas.openxmlformats.org/officeDocument/2006/relationships/image" Target="../media/image21.png" /><Relationship Id="rId2" Type="http://schemas.openxmlformats.org/officeDocument/2006/relationships/video" Target="../media/media20.mp4" /><Relationship Id="rId1" Type="http://schemas.microsoft.com/office/2007/relationships/media" Target="../media/media20.mp4" /><Relationship Id="rId6" Type="http://schemas.openxmlformats.org/officeDocument/2006/relationships/image" Target="../media/image20.png" /><Relationship Id="rId5" Type="http://schemas.openxmlformats.org/officeDocument/2006/relationships/slideLayout" Target="../slideLayouts/slideLayout2.xml" /><Relationship Id="rId4" Type="http://schemas.openxmlformats.org/officeDocument/2006/relationships/video" Target="../media/media21.mp4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 /><Relationship Id="rId3" Type="http://schemas.microsoft.com/office/2007/relationships/media" Target="../media/media2.mp4" /><Relationship Id="rId7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video" Target="../media/media3.mp4" /><Relationship Id="rId5" Type="http://schemas.microsoft.com/office/2007/relationships/media" Target="../media/media3.mp4" /><Relationship Id="rId10" Type="http://schemas.openxmlformats.org/officeDocument/2006/relationships/image" Target="../media/image3.png" /><Relationship Id="rId4" Type="http://schemas.openxmlformats.org/officeDocument/2006/relationships/video" Target="../media/media2.mp4" /><Relationship Id="rId9" Type="http://schemas.openxmlformats.org/officeDocument/2006/relationships/image" Target="../media/image2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 /><Relationship Id="rId3" Type="http://schemas.microsoft.com/office/2007/relationships/media" Target="../media/media5.mp4" /><Relationship Id="rId7" Type="http://schemas.openxmlformats.org/officeDocument/2006/relationships/slideLayout" Target="../slideLayouts/slideLayout2.xml" /><Relationship Id="rId2" Type="http://schemas.openxmlformats.org/officeDocument/2006/relationships/video" Target="../media/media4.mp4" /><Relationship Id="rId1" Type="http://schemas.microsoft.com/office/2007/relationships/media" Target="../media/media4.mp4" /><Relationship Id="rId6" Type="http://schemas.openxmlformats.org/officeDocument/2006/relationships/video" Target="../media/media6.mp4" /><Relationship Id="rId5" Type="http://schemas.microsoft.com/office/2007/relationships/media" Target="../media/media6.mp4" /><Relationship Id="rId10" Type="http://schemas.openxmlformats.org/officeDocument/2006/relationships/image" Target="../media/image6.png" /><Relationship Id="rId4" Type="http://schemas.openxmlformats.org/officeDocument/2006/relationships/video" Target="../media/media5.mp4" /><Relationship Id="rId9" Type="http://schemas.openxmlformats.org/officeDocument/2006/relationships/image" Target="../media/image5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microsoft.com/office/2007/relationships/media" Target="../media/media8.mp4" /><Relationship Id="rId7" Type="http://schemas.openxmlformats.org/officeDocument/2006/relationships/slideLayout" Target="../slideLayouts/slideLayout2.xml" /><Relationship Id="rId2" Type="http://schemas.openxmlformats.org/officeDocument/2006/relationships/video" Target="../media/media7.mp4" /><Relationship Id="rId1" Type="http://schemas.microsoft.com/office/2007/relationships/media" Target="../media/media7.mp4" /><Relationship Id="rId6" Type="http://schemas.openxmlformats.org/officeDocument/2006/relationships/video" Target="../media/media9.mp4" /><Relationship Id="rId5" Type="http://schemas.microsoft.com/office/2007/relationships/media" Target="../media/media9.mp4" /><Relationship Id="rId10" Type="http://schemas.openxmlformats.org/officeDocument/2006/relationships/image" Target="../media/image9.png" /><Relationship Id="rId4" Type="http://schemas.openxmlformats.org/officeDocument/2006/relationships/video" Target="../media/media8.mp4" /><Relationship Id="rId9" Type="http://schemas.openxmlformats.org/officeDocument/2006/relationships/image" Target="../media/image8.png" 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1.mp4" /><Relationship Id="rId7" Type="http://schemas.openxmlformats.org/officeDocument/2006/relationships/image" Target="../media/image11.png" /><Relationship Id="rId2" Type="http://schemas.openxmlformats.org/officeDocument/2006/relationships/video" Target="../media/media10.mp4" /><Relationship Id="rId1" Type="http://schemas.microsoft.com/office/2007/relationships/media" Target="../media/media10.mp4" /><Relationship Id="rId6" Type="http://schemas.openxmlformats.org/officeDocument/2006/relationships/image" Target="../media/image10.png" /><Relationship Id="rId5" Type="http://schemas.openxmlformats.org/officeDocument/2006/relationships/slideLayout" Target="../slideLayouts/slideLayout2.xml" /><Relationship Id="rId4" Type="http://schemas.openxmlformats.org/officeDocument/2006/relationships/video" Target="../media/media11.mp4" 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3.mp4" /><Relationship Id="rId7" Type="http://schemas.openxmlformats.org/officeDocument/2006/relationships/image" Target="../media/image13.png" /><Relationship Id="rId2" Type="http://schemas.openxmlformats.org/officeDocument/2006/relationships/video" Target="../media/media12.mp4" /><Relationship Id="rId1" Type="http://schemas.microsoft.com/office/2007/relationships/media" Target="../media/media12.mp4" /><Relationship Id="rId6" Type="http://schemas.openxmlformats.org/officeDocument/2006/relationships/image" Target="../media/image12.png" /><Relationship Id="rId5" Type="http://schemas.openxmlformats.org/officeDocument/2006/relationships/slideLayout" Target="../slideLayouts/slideLayout2.xml" /><Relationship Id="rId4" Type="http://schemas.openxmlformats.org/officeDocument/2006/relationships/video" Target="../media/media13.mp4" 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5.mp4" /><Relationship Id="rId7" Type="http://schemas.openxmlformats.org/officeDocument/2006/relationships/image" Target="../media/image15.png" /><Relationship Id="rId2" Type="http://schemas.openxmlformats.org/officeDocument/2006/relationships/video" Target="../media/media14.mp4" /><Relationship Id="rId1" Type="http://schemas.microsoft.com/office/2007/relationships/media" Target="../media/media14.mp4" /><Relationship Id="rId6" Type="http://schemas.openxmlformats.org/officeDocument/2006/relationships/image" Target="../media/image14.png" /><Relationship Id="rId5" Type="http://schemas.openxmlformats.org/officeDocument/2006/relationships/slideLayout" Target="../slideLayouts/slideLayout2.xml" /><Relationship Id="rId4" Type="http://schemas.openxmlformats.org/officeDocument/2006/relationships/video" Target="../media/media15.mp4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 /><Relationship Id="rId3" Type="http://schemas.microsoft.com/office/2007/relationships/media" Target="../media/media17.mp4" /><Relationship Id="rId7" Type="http://schemas.openxmlformats.org/officeDocument/2006/relationships/slideLayout" Target="../slideLayouts/slideLayout2.xml" /><Relationship Id="rId2" Type="http://schemas.openxmlformats.org/officeDocument/2006/relationships/video" Target="../media/media16.mp4" /><Relationship Id="rId1" Type="http://schemas.microsoft.com/office/2007/relationships/media" Target="../media/media16.mp4" /><Relationship Id="rId6" Type="http://schemas.openxmlformats.org/officeDocument/2006/relationships/video" Target="../media/media18.mp4" /><Relationship Id="rId5" Type="http://schemas.microsoft.com/office/2007/relationships/media" Target="../media/media18.mp4" /><Relationship Id="rId10" Type="http://schemas.openxmlformats.org/officeDocument/2006/relationships/image" Target="../media/image18.png" /><Relationship Id="rId4" Type="http://schemas.openxmlformats.org/officeDocument/2006/relationships/video" Target="../media/media17.mp4" /><Relationship Id="rId9" Type="http://schemas.openxmlformats.org/officeDocument/2006/relationships/image" Target="../media/image17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7819F-A808-585B-11B6-6D6FB26AA4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Close shave with coronary perforation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5307A-1030-0E7B-7D17-1B770BBB99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err="1"/>
              <a:t>Dr.</a:t>
            </a:r>
            <a:r>
              <a:rPr lang="en-IN" dirty="0"/>
              <a:t> Ganga Velayudhan</a:t>
            </a:r>
          </a:p>
          <a:p>
            <a:r>
              <a:rPr lang="en-IN" dirty="0"/>
              <a:t>Aster </a:t>
            </a:r>
            <a:r>
              <a:rPr lang="en-IN" dirty="0" err="1"/>
              <a:t>Medcity</a:t>
            </a:r>
            <a:r>
              <a:rPr lang="en-IN" dirty="0"/>
              <a:t> cochin </a:t>
            </a:r>
          </a:p>
          <a:p>
            <a:r>
              <a:rPr lang="en-IN" dirty="0"/>
              <a:t>Modern Hospital cochin</a:t>
            </a:r>
          </a:p>
          <a:p>
            <a:r>
              <a:rPr lang="en-IN" dirty="0"/>
              <a:t>Kerala </a:t>
            </a:r>
          </a:p>
        </p:txBody>
      </p:sp>
    </p:spTree>
    <p:extLst>
      <p:ext uri="{BB962C8B-B14F-4D97-AF65-F5344CB8AC3E}">
        <p14:creationId xmlns:p14="http://schemas.microsoft.com/office/powerpoint/2010/main" val="577591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08783-F562-BADE-B92E-9A255A380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MOVIE-0021">
            <a:hlinkClick r:id="" action="ppaction://media"/>
            <a:extLst>
              <a:ext uri="{FF2B5EF4-FFF2-40B4-BE49-F238E27FC236}">
                <a16:creationId xmlns:a16="http://schemas.microsoft.com/office/drawing/2014/main" id="{EBE00E77-CC2A-0A4F-1AAC-78E2BEC2A12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7464" y="147220"/>
            <a:ext cx="6602078" cy="660208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69814D-919C-9C7C-4FC9-A396657792A2}"/>
              </a:ext>
            </a:extLst>
          </p:cNvPr>
          <p:cNvSpPr txBox="1"/>
          <p:nvPr/>
        </p:nvSpPr>
        <p:spPr>
          <a:xfrm>
            <a:off x="9733547" y="2953753"/>
            <a:ext cx="1678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More bleeding!!!</a:t>
            </a:r>
          </a:p>
        </p:txBody>
      </p:sp>
    </p:spTree>
    <p:extLst>
      <p:ext uri="{BB962C8B-B14F-4D97-AF65-F5344CB8AC3E}">
        <p14:creationId xmlns:p14="http://schemas.microsoft.com/office/powerpoint/2010/main" val="81975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B8973-C057-B51A-9109-08F6E5AF9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MOVIE-0023">
            <a:hlinkClick r:id="" action="ppaction://media"/>
            <a:extLst>
              <a:ext uri="{FF2B5EF4-FFF2-40B4-BE49-F238E27FC236}">
                <a16:creationId xmlns:a16="http://schemas.microsoft.com/office/drawing/2014/main" id="{7A989C11-8EAD-830B-FE5F-7CBB01D64E0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5768" y="105778"/>
            <a:ext cx="4648199" cy="4648200"/>
          </a:xfrm>
        </p:spPr>
      </p:pic>
      <p:pic>
        <p:nvPicPr>
          <p:cNvPr id="5" name="MOVIE-0022">
            <a:hlinkClick r:id="" action="ppaction://media"/>
            <a:extLst>
              <a:ext uri="{FF2B5EF4-FFF2-40B4-BE49-F238E27FC236}">
                <a16:creationId xmlns:a16="http://schemas.microsoft.com/office/drawing/2014/main" id="{065041A2-B6B7-453D-7BD5-3B3A44C4F2B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68" y="105778"/>
            <a:ext cx="4648200" cy="464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2AEC35-DD02-2B66-A345-3EDFB848E307}"/>
              </a:ext>
            </a:extLst>
          </p:cNvPr>
          <p:cNvSpPr txBox="1"/>
          <p:nvPr/>
        </p:nvSpPr>
        <p:spPr>
          <a:xfrm>
            <a:off x="1810751" y="4826675"/>
            <a:ext cx="7820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Prolonged balloon holding, intermittently for close to half hour</a:t>
            </a:r>
          </a:p>
          <a:p>
            <a:r>
              <a:rPr lang="en-IN" dirty="0"/>
              <a:t>ACT 180 sec, no reversal done</a:t>
            </a:r>
          </a:p>
          <a:p>
            <a:r>
              <a:rPr lang="en-IN" dirty="0"/>
              <a:t>Echo – mild effusion, not tapped</a:t>
            </a:r>
          </a:p>
          <a:p>
            <a:r>
              <a:rPr lang="en-IN" dirty="0"/>
              <a:t>BP maintained, stopped and observed</a:t>
            </a:r>
          </a:p>
          <a:p>
            <a:r>
              <a:rPr lang="en-IN" dirty="0"/>
              <a:t>CCU patient stable, antiplatelets withheld</a:t>
            </a:r>
          </a:p>
          <a:p>
            <a:r>
              <a:rPr lang="en-IN" dirty="0"/>
              <a:t>Single antiplatelet restarted after 18 hours</a:t>
            </a:r>
          </a:p>
          <a:p>
            <a:r>
              <a:rPr lang="en-IN" dirty="0"/>
              <a:t>Patient discharged after 3 days</a:t>
            </a:r>
          </a:p>
        </p:txBody>
      </p:sp>
    </p:spTree>
    <p:extLst>
      <p:ext uri="{BB962C8B-B14F-4D97-AF65-F5344CB8AC3E}">
        <p14:creationId xmlns:p14="http://schemas.microsoft.com/office/powerpoint/2010/main" val="137567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348DC-0BFC-A261-8E72-BFD3A0647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Take Home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65A00-FAB5-E400-61DD-366040897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Careful stent and balloon assessment to prevent coronary perforations</a:t>
            </a:r>
          </a:p>
          <a:p>
            <a:r>
              <a:rPr lang="en-IN" dirty="0"/>
              <a:t>Prolonged balloon holding</a:t>
            </a:r>
          </a:p>
          <a:p>
            <a:r>
              <a:rPr lang="en-IN" dirty="0"/>
              <a:t>Heparin reversal</a:t>
            </a:r>
          </a:p>
          <a:p>
            <a:r>
              <a:rPr lang="en-IN" dirty="0"/>
              <a:t>Covered stent</a:t>
            </a:r>
          </a:p>
          <a:p>
            <a:pPr lvl="1"/>
            <a:r>
              <a:rPr lang="en-IN" dirty="0"/>
              <a:t>Double guide technique</a:t>
            </a:r>
          </a:p>
          <a:p>
            <a:r>
              <a:rPr lang="en-IN" dirty="0"/>
              <a:t>Gel foam, coils</a:t>
            </a:r>
          </a:p>
          <a:p>
            <a:r>
              <a:rPr lang="en-IN" dirty="0"/>
              <a:t>Surgery</a:t>
            </a:r>
          </a:p>
        </p:txBody>
      </p:sp>
    </p:spTree>
    <p:extLst>
      <p:ext uri="{BB962C8B-B14F-4D97-AF65-F5344CB8AC3E}">
        <p14:creationId xmlns:p14="http://schemas.microsoft.com/office/powerpoint/2010/main" val="2448038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44BE2-02BC-D4E1-6044-47B62195E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A8C5F-5982-D0F5-E726-245F10AE0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65/F diabetic with recent NSTEMI – IW</a:t>
            </a:r>
          </a:p>
          <a:p>
            <a:r>
              <a:rPr lang="en-IN" dirty="0"/>
              <a:t>Good LV, Angina on exertion class II</a:t>
            </a:r>
          </a:p>
          <a:p>
            <a:r>
              <a:rPr lang="en-IN" dirty="0"/>
              <a:t>CAG RCA – 95% </a:t>
            </a:r>
            <a:r>
              <a:rPr lang="en-IN" dirty="0" err="1"/>
              <a:t>Prox</a:t>
            </a:r>
            <a:r>
              <a:rPr lang="en-IN" dirty="0"/>
              <a:t> to mid, LAD – distal 70% </a:t>
            </a:r>
            <a:r>
              <a:rPr lang="en-IN" dirty="0" err="1"/>
              <a:t>Lcx</a:t>
            </a:r>
            <a:r>
              <a:rPr lang="en-IN" dirty="0"/>
              <a:t>, Non dominant – 70% </a:t>
            </a:r>
            <a:r>
              <a:rPr lang="en-IN" dirty="0" err="1"/>
              <a:t>prox</a:t>
            </a:r>
            <a:r>
              <a:rPr lang="en-IN" dirty="0"/>
              <a:t> and distal, OM – 80%</a:t>
            </a:r>
          </a:p>
          <a:p>
            <a:r>
              <a:rPr lang="en-IN" dirty="0"/>
              <a:t>Plan – PCI to RCA for now</a:t>
            </a:r>
          </a:p>
        </p:txBody>
      </p:sp>
    </p:spTree>
    <p:extLst>
      <p:ext uri="{BB962C8B-B14F-4D97-AF65-F5344CB8AC3E}">
        <p14:creationId xmlns:p14="http://schemas.microsoft.com/office/powerpoint/2010/main" val="148894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OVIE-0001">
            <a:hlinkClick r:id="" action="ppaction://media"/>
            <a:extLst>
              <a:ext uri="{FF2B5EF4-FFF2-40B4-BE49-F238E27FC236}">
                <a16:creationId xmlns:a16="http://schemas.microsoft.com/office/drawing/2014/main" id="{76BD8099-21D6-1CD3-554B-D4B20CBCC2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97569" y="626352"/>
            <a:ext cx="3849353" cy="3849353"/>
          </a:xfrm>
          <a:prstGeom prst="rect">
            <a:avLst/>
          </a:prstGeom>
        </p:spPr>
      </p:pic>
      <p:pic>
        <p:nvPicPr>
          <p:cNvPr id="8" name="MOVIE-0003">
            <a:hlinkClick r:id="" action="ppaction://media"/>
            <a:extLst>
              <a:ext uri="{FF2B5EF4-FFF2-40B4-BE49-F238E27FC236}">
                <a16:creationId xmlns:a16="http://schemas.microsoft.com/office/drawing/2014/main" id="{14E825F1-432C-C164-1519-81310F48E0C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62368" y="626352"/>
            <a:ext cx="3849353" cy="3849353"/>
          </a:xfrm>
          <a:prstGeom prst="rect">
            <a:avLst/>
          </a:prstGeom>
        </p:spPr>
      </p:pic>
      <p:pic>
        <p:nvPicPr>
          <p:cNvPr id="9" name="MOVIE-0004">
            <a:hlinkClick r:id="" action="ppaction://media"/>
            <a:extLst>
              <a:ext uri="{FF2B5EF4-FFF2-40B4-BE49-F238E27FC236}">
                <a16:creationId xmlns:a16="http://schemas.microsoft.com/office/drawing/2014/main" id="{93217BA3-9650-E2DC-EE1E-057C7AFF0E3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6217" y="626352"/>
            <a:ext cx="3849353" cy="384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79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93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8BFC6-5FA4-8F99-A83D-8EBA35141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MOVIE-0006">
            <a:hlinkClick r:id="" action="ppaction://media"/>
            <a:extLst>
              <a:ext uri="{FF2B5EF4-FFF2-40B4-BE49-F238E27FC236}">
                <a16:creationId xmlns:a16="http://schemas.microsoft.com/office/drawing/2014/main" id="{D97AF981-2915-148E-8747-5D9CB57F5C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10477" y="182562"/>
            <a:ext cx="3915593" cy="3915594"/>
          </a:xfrm>
        </p:spPr>
      </p:pic>
      <p:pic>
        <p:nvPicPr>
          <p:cNvPr id="5" name="MOVIE-0007">
            <a:hlinkClick r:id="" action="ppaction://media"/>
            <a:extLst>
              <a:ext uri="{FF2B5EF4-FFF2-40B4-BE49-F238E27FC236}">
                <a16:creationId xmlns:a16="http://schemas.microsoft.com/office/drawing/2014/main" id="{AEBC23ED-167F-173B-625F-460F63275BB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26070" y="182562"/>
            <a:ext cx="4182728" cy="4182728"/>
          </a:xfrm>
          <a:prstGeom prst="rect">
            <a:avLst/>
          </a:prstGeom>
        </p:spPr>
      </p:pic>
      <p:pic>
        <p:nvPicPr>
          <p:cNvPr id="6" name="MOVIE-0005">
            <a:hlinkClick r:id="" action="ppaction://media"/>
            <a:extLst>
              <a:ext uri="{FF2B5EF4-FFF2-40B4-BE49-F238E27FC236}">
                <a16:creationId xmlns:a16="http://schemas.microsoft.com/office/drawing/2014/main" id="{7A9E60E7-CB51-8ADF-B83A-AA584586D54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749" y="182562"/>
            <a:ext cx="4182728" cy="41827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5FDEB3-AE4C-9574-6740-A9895F81DC22}"/>
              </a:ext>
            </a:extLst>
          </p:cNvPr>
          <p:cNvSpPr txBox="1"/>
          <p:nvPr/>
        </p:nvSpPr>
        <p:spPr>
          <a:xfrm>
            <a:off x="1389647" y="5396163"/>
            <a:ext cx="62143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6F AR 2.0 Guide, Fielder FC wire, Predilated 2 x 15 NC balloon</a:t>
            </a:r>
          </a:p>
        </p:txBody>
      </p:sp>
    </p:spTree>
    <p:extLst>
      <p:ext uri="{BB962C8B-B14F-4D97-AF65-F5344CB8AC3E}">
        <p14:creationId xmlns:p14="http://schemas.microsoft.com/office/powerpoint/2010/main" val="353023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94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9683-21DE-84F7-5687-913A9779F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MOVIE-0008">
            <a:hlinkClick r:id="" action="ppaction://media"/>
            <a:extLst>
              <a:ext uri="{FF2B5EF4-FFF2-40B4-BE49-F238E27FC236}">
                <a16:creationId xmlns:a16="http://schemas.microsoft.com/office/drawing/2014/main" id="{1A545CDA-174E-89DB-FB21-F4EC84A36C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589673"/>
            <a:ext cx="3958347" cy="3958348"/>
          </a:xfrm>
        </p:spPr>
      </p:pic>
      <p:pic>
        <p:nvPicPr>
          <p:cNvPr id="5" name="MOVIE-0009">
            <a:hlinkClick r:id="" action="ppaction://media"/>
            <a:extLst>
              <a:ext uri="{FF2B5EF4-FFF2-40B4-BE49-F238E27FC236}">
                <a16:creationId xmlns:a16="http://schemas.microsoft.com/office/drawing/2014/main" id="{907000BD-A6D6-74C7-5267-F2C45D8F3FB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58347" y="589673"/>
            <a:ext cx="4064794" cy="4064794"/>
          </a:xfrm>
          <a:prstGeom prst="rect">
            <a:avLst/>
          </a:prstGeom>
        </p:spPr>
      </p:pic>
      <p:pic>
        <p:nvPicPr>
          <p:cNvPr id="6" name="MOVIE-0010">
            <a:hlinkClick r:id="" action="ppaction://media"/>
            <a:extLst>
              <a:ext uri="{FF2B5EF4-FFF2-40B4-BE49-F238E27FC236}">
                <a16:creationId xmlns:a16="http://schemas.microsoft.com/office/drawing/2014/main" id="{FEF168D4-D79D-85ED-1BBC-B0A137705CC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19549" y="535844"/>
            <a:ext cx="4172451" cy="4172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EB05E8-93BC-4807-8EE0-0B1D95B54DCB}"/>
              </a:ext>
            </a:extLst>
          </p:cNvPr>
          <p:cNvSpPr txBox="1"/>
          <p:nvPr/>
        </p:nvSpPr>
        <p:spPr>
          <a:xfrm>
            <a:off x="1106905" y="5275847"/>
            <a:ext cx="605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Distal stent 2.5 x 48 DES</a:t>
            </a:r>
          </a:p>
          <a:p>
            <a:r>
              <a:rPr lang="en-IN" dirty="0"/>
              <a:t>Proximal 2.75 x 21 DES</a:t>
            </a:r>
          </a:p>
        </p:txBody>
      </p:sp>
    </p:spTree>
    <p:extLst>
      <p:ext uri="{BB962C8B-B14F-4D97-AF65-F5344CB8AC3E}">
        <p14:creationId xmlns:p14="http://schemas.microsoft.com/office/powerpoint/2010/main" val="300639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14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356DF-363A-AA15-1001-E83A32DFC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MOVIE-0011">
            <a:hlinkClick r:id="" action="ppaction://media"/>
            <a:extLst>
              <a:ext uri="{FF2B5EF4-FFF2-40B4-BE49-F238E27FC236}">
                <a16:creationId xmlns:a16="http://schemas.microsoft.com/office/drawing/2014/main" id="{505FEB6E-ED83-4B8F-A662-1599ED89F05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654" y="207377"/>
            <a:ext cx="5892632" cy="5892633"/>
          </a:xfrm>
        </p:spPr>
      </p:pic>
      <p:pic>
        <p:nvPicPr>
          <p:cNvPr id="5" name="MOVIE-0012">
            <a:hlinkClick r:id="" action="ppaction://media"/>
            <a:extLst>
              <a:ext uri="{FF2B5EF4-FFF2-40B4-BE49-F238E27FC236}">
                <a16:creationId xmlns:a16="http://schemas.microsoft.com/office/drawing/2014/main" id="{C7CC9744-2E2F-0074-6626-45206CDEF20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45715" y="207376"/>
            <a:ext cx="5892633" cy="58926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4BF30C-5895-B087-8DE7-E8DC2AFE696C}"/>
              </a:ext>
            </a:extLst>
          </p:cNvPr>
          <p:cNvSpPr txBox="1"/>
          <p:nvPr/>
        </p:nvSpPr>
        <p:spPr>
          <a:xfrm>
            <a:off x="1497932" y="6364705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Post dilated 2.75 x 15 NC balloon</a:t>
            </a:r>
          </a:p>
        </p:txBody>
      </p:sp>
    </p:spTree>
    <p:extLst>
      <p:ext uri="{BB962C8B-B14F-4D97-AF65-F5344CB8AC3E}">
        <p14:creationId xmlns:p14="http://schemas.microsoft.com/office/powerpoint/2010/main" val="66366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719C-ACBC-BB20-EE43-E6A1BC788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MOVIE-0013">
            <a:hlinkClick r:id="" action="ppaction://media"/>
            <a:extLst>
              <a:ext uri="{FF2B5EF4-FFF2-40B4-BE49-F238E27FC236}">
                <a16:creationId xmlns:a16="http://schemas.microsoft.com/office/drawing/2014/main" id="{543C996F-933D-F2E3-FF67-E8411AFD90F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788" y="212725"/>
            <a:ext cx="5129169" cy="5129170"/>
          </a:xfrm>
        </p:spPr>
      </p:pic>
      <p:pic>
        <p:nvPicPr>
          <p:cNvPr id="5" name="MOVIE-0014">
            <a:hlinkClick r:id="" action="ppaction://media"/>
            <a:extLst>
              <a:ext uri="{FF2B5EF4-FFF2-40B4-BE49-F238E27FC236}">
                <a16:creationId xmlns:a16="http://schemas.microsoft.com/office/drawing/2014/main" id="{1F53C6DB-1320-FE77-796E-3E51B379FE6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4201" y="212724"/>
            <a:ext cx="5129169" cy="51291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EB2B88-B820-18F4-D3E8-E4A9D1B077A5}"/>
              </a:ext>
            </a:extLst>
          </p:cNvPr>
          <p:cNvSpPr txBox="1"/>
          <p:nvPr/>
        </p:nvSpPr>
        <p:spPr>
          <a:xfrm>
            <a:off x="1245268" y="5781174"/>
            <a:ext cx="4000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Balloon holding 2.75 x 15 NC balloon for 5 mins</a:t>
            </a:r>
          </a:p>
          <a:p>
            <a:r>
              <a:rPr lang="en-IN" dirty="0"/>
              <a:t>Perforation seemed to hold off but….</a:t>
            </a:r>
          </a:p>
        </p:txBody>
      </p:sp>
    </p:spTree>
    <p:extLst>
      <p:ext uri="{BB962C8B-B14F-4D97-AF65-F5344CB8AC3E}">
        <p14:creationId xmlns:p14="http://schemas.microsoft.com/office/powerpoint/2010/main" val="144102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3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CDD4D-1A02-2ADD-06A5-719732857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MOVIE-0015">
            <a:hlinkClick r:id="" action="ppaction://media"/>
            <a:extLst>
              <a:ext uri="{FF2B5EF4-FFF2-40B4-BE49-F238E27FC236}">
                <a16:creationId xmlns:a16="http://schemas.microsoft.com/office/drawing/2014/main" id="{51FE1EC7-1219-7B2A-469A-7B21471EEDF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780" y="147220"/>
            <a:ext cx="5669631" cy="5669632"/>
          </a:xfrm>
        </p:spPr>
      </p:pic>
      <p:pic>
        <p:nvPicPr>
          <p:cNvPr id="5" name="MOVIE-0016">
            <a:hlinkClick r:id="" action="ppaction://media"/>
            <a:extLst>
              <a:ext uri="{FF2B5EF4-FFF2-40B4-BE49-F238E27FC236}">
                <a16:creationId xmlns:a16="http://schemas.microsoft.com/office/drawing/2014/main" id="{B9C4F519-257C-A0BE-265D-B048DA8F343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47220"/>
            <a:ext cx="5669632" cy="56696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E10188-D52C-73B7-8E46-F25C2FABA6B5}"/>
              </a:ext>
            </a:extLst>
          </p:cNvPr>
          <p:cNvSpPr txBox="1"/>
          <p:nvPr/>
        </p:nvSpPr>
        <p:spPr>
          <a:xfrm>
            <a:off x="1209174" y="6214311"/>
            <a:ext cx="6346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Decided to deploy covered stent 2.75 x 19 </a:t>
            </a:r>
            <a:r>
              <a:rPr lang="en-IN" dirty="0" err="1"/>
              <a:t>Graftmaster</a:t>
            </a:r>
            <a:r>
              <a:rPr lang="en-IN" dirty="0"/>
              <a:t>, not tracking!</a:t>
            </a:r>
          </a:p>
        </p:txBody>
      </p:sp>
    </p:spTree>
    <p:extLst>
      <p:ext uri="{BB962C8B-B14F-4D97-AF65-F5344CB8AC3E}">
        <p14:creationId xmlns:p14="http://schemas.microsoft.com/office/powerpoint/2010/main" val="386300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41D41-1525-7490-EE19-38BB114BC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MOVIE-0018">
            <a:hlinkClick r:id="" action="ppaction://media"/>
            <a:extLst>
              <a:ext uri="{FF2B5EF4-FFF2-40B4-BE49-F238E27FC236}">
                <a16:creationId xmlns:a16="http://schemas.microsoft.com/office/drawing/2014/main" id="{149A661E-83EB-71E8-7B4E-28702D0905D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14538" y="48127"/>
            <a:ext cx="3910178" cy="3910180"/>
          </a:xfrm>
        </p:spPr>
      </p:pic>
      <p:pic>
        <p:nvPicPr>
          <p:cNvPr id="5" name="MOVIE-0019">
            <a:hlinkClick r:id="" action="ppaction://media"/>
            <a:extLst>
              <a:ext uri="{FF2B5EF4-FFF2-40B4-BE49-F238E27FC236}">
                <a16:creationId xmlns:a16="http://schemas.microsoft.com/office/drawing/2014/main" id="{0B53C903-010F-B07E-71E3-D5F4861DDEC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80395" y="2162007"/>
            <a:ext cx="4437314" cy="4437314"/>
          </a:xfrm>
          <a:prstGeom prst="rect">
            <a:avLst/>
          </a:prstGeom>
        </p:spPr>
      </p:pic>
      <p:pic>
        <p:nvPicPr>
          <p:cNvPr id="6" name="MOVIE-0017">
            <a:hlinkClick r:id="" action="ppaction://media"/>
            <a:extLst>
              <a:ext uri="{FF2B5EF4-FFF2-40B4-BE49-F238E27FC236}">
                <a16:creationId xmlns:a16="http://schemas.microsoft.com/office/drawing/2014/main" id="{EFED07BB-A056-103E-EA16-4AC92A92438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148" y="48127"/>
            <a:ext cx="3958390" cy="39583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B8AADA-F3CC-C63A-E67A-8FA973C1FC43}"/>
              </a:ext>
            </a:extLst>
          </p:cNvPr>
          <p:cNvSpPr txBox="1"/>
          <p:nvPr/>
        </p:nvSpPr>
        <p:spPr>
          <a:xfrm>
            <a:off x="838200" y="4975058"/>
            <a:ext cx="39583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6F Femoral access</a:t>
            </a:r>
          </a:p>
          <a:p>
            <a:r>
              <a:rPr lang="en-IN" dirty="0"/>
              <a:t>JR 3 guide another wire </a:t>
            </a:r>
          </a:p>
          <a:p>
            <a:r>
              <a:rPr lang="en-IN" dirty="0"/>
              <a:t>Proximal stent post dilated with 3.0 x 10 NC balloon</a:t>
            </a:r>
          </a:p>
          <a:p>
            <a:r>
              <a:rPr lang="en-IN" dirty="0"/>
              <a:t>Reattempt to place </a:t>
            </a:r>
            <a:r>
              <a:rPr lang="en-IN" dirty="0" err="1"/>
              <a:t>graftmaster</a:t>
            </a:r>
            <a:r>
              <a:rPr lang="en-IN" dirty="0"/>
              <a:t>, not tracking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4259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87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235</Words>
  <Application>Microsoft Office PowerPoint</Application>
  <PresentationFormat>Widescreen</PresentationFormat>
  <Paragraphs>37</Paragraphs>
  <Slides>12</Slides>
  <Notes>0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Close shave with coronary perforation</vt:lpstr>
      <vt:lpstr>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Home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Close shave with coronary perforation</dc:title>
  <dc:creator>Gagan Velayudhan</dc:creator>
  <cp:lastModifiedBy>Ganga Velayudhan</cp:lastModifiedBy>
  <cp:revision>4</cp:revision>
  <dcterms:created xsi:type="dcterms:W3CDTF">2023-12-27T03:37:26Z</dcterms:created>
  <dcterms:modified xsi:type="dcterms:W3CDTF">2024-02-20T17:05:44Z</dcterms:modified>
</cp:coreProperties>
</file>