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60" r:id="rId3"/>
    <p:sldId id="264" r:id="rId4"/>
    <p:sldId id="258" r:id="rId5"/>
    <p:sldId id="261" r:id="rId6"/>
    <p:sldId id="265" r:id="rId7"/>
    <p:sldId id="267" r:id="rId8"/>
    <p:sldId id="266" r:id="rId9"/>
    <p:sldId id="262" r:id="rId10"/>
    <p:sldId id="268" r:id="rId11"/>
    <p:sldId id="269" r:id="rId12"/>
    <p:sldId id="271" r:id="rId13"/>
    <p:sldId id="270" r:id="rId14"/>
    <p:sldId id="272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1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13.wmv"/><Relationship Id="rId13" Type="http://schemas.openxmlformats.org/officeDocument/2006/relationships/image" Target="../media/image11.png"/><Relationship Id="rId3" Type="http://schemas.microsoft.com/office/2007/relationships/media" Target="../media/media11.wmv"/><Relationship Id="rId7" Type="http://schemas.microsoft.com/office/2007/relationships/media" Target="../media/media13.wmv"/><Relationship Id="rId12" Type="http://schemas.openxmlformats.org/officeDocument/2006/relationships/image" Target="../media/image10.png"/><Relationship Id="rId2" Type="http://schemas.openxmlformats.org/officeDocument/2006/relationships/video" Target="../media/media10.wmv"/><Relationship Id="rId16" Type="http://schemas.openxmlformats.org/officeDocument/2006/relationships/image" Target="../media/image14.png"/><Relationship Id="rId1" Type="http://schemas.microsoft.com/office/2007/relationships/media" Target="../media/media10.wmv"/><Relationship Id="rId6" Type="http://schemas.openxmlformats.org/officeDocument/2006/relationships/video" Target="../media/media12.wmv"/><Relationship Id="rId11" Type="http://schemas.openxmlformats.org/officeDocument/2006/relationships/slideLayout" Target="../slideLayouts/slideLayout3.xml"/><Relationship Id="rId5" Type="http://schemas.microsoft.com/office/2007/relationships/media" Target="../media/media12.wmv"/><Relationship Id="rId15" Type="http://schemas.openxmlformats.org/officeDocument/2006/relationships/image" Target="../media/image13.png"/><Relationship Id="rId10" Type="http://schemas.openxmlformats.org/officeDocument/2006/relationships/video" Target="../media/media14.wmv"/><Relationship Id="rId4" Type="http://schemas.openxmlformats.org/officeDocument/2006/relationships/video" Target="../media/media11.wmv"/><Relationship Id="rId9" Type="http://schemas.microsoft.com/office/2007/relationships/media" Target="../media/media14.wm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6.wmv"/><Relationship Id="rId7" Type="http://schemas.openxmlformats.org/officeDocument/2006/relationships/image" Target="../media/image16.png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16.wm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8.wmv"/><Relationship Id="rId7" Type="http://schemas.openxmlformats.org/officeDocument/2006/relationships/image" Target="../media/image18.png"/><Relationship Id="rId2" Type="http://schemas.openxmlformats.org/officeDocument/2006/relationships/video" Target="../media/media17.wmv"/><Relationship Id="rId1" Type="http://schemas.microsoft.com/office/2007/relationships/media" Target="../media/media17.wm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18.wm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3.pn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7" Type="http://schemas.openxmlformats.org/officeDocument/2006/relationships/image" Target="../media/image5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wm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wmv"/><Relationship Id="rId13" Type="http://schemas.openxmlformats.org/officeDocument/2006/relationships/image" Target="../media/image9.png"/><Relationship Id="rId3" Type="http://schemas.microsoft.com/office/2007/relationships/media" Target="../media/media7.wmv"/><Relationship Id="rId7" Type="http://schemas.microsoft.com/office/2007/relationships/media" Target="../media/media9.wmv"/><Relationship Id="rId12" Type="http://schemas.openxmlformats.org/officeDocument/2006/relationships/image" Target="../media/image8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video" Target="../media/media8.wmv"/><Relationship Id="rId11" Type="http://schemas.openxmlformats.org/officeDocument/2006/relationships/image" Target="../media/image7.png"/><Relationship Id="rId5" Type="http://schemas.microsoft.com/office/2007/relationships/media" Target="../media/media8.wmv"/><Relationship Id="rId10" Type="http://schemas.openxmlformats.org/officeDocument/2006/relationships/image" Target="../media/image6.png"/><Relationship Id="rId4" Type="http://schemas.openxmlformats.org/officeDocument/2006/relationships/video" Target="../media/media7.wmv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 dirty="0">
                <a:latin typeface="Algerian" panose="04020705040A02060702" pitchFamily="82" charset="0"/>
              </a:rPr>
              <a:t>Man Proposes </a:t>
            </a:r>
            <a:br>
              <a:rPr lang="en-GB" b="1" i="1" dirty="0">
                <a:latin typeface="Algerian" panose="04020705040A02060702" pitchFamily="82" charset="0"/>
              </a:rPr>
            </a:br>
            <a:r>
              <a:rPr lang="en-GB" b="1" i="1" dirty="0">
                <a:latin typeface="Algerian" panose="04020705040A02060702" pitchFamily="82" charset="0"/>
              </a:rPr>
              <a:t>				  God Disposes</a:t>
            </a:r>
            <a:endParaRPr b="1" i="1" dirty="0">
              <a:latin typeface="Algerian" panose="04020705040A02060702" pitchFamily="82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699" y="2834125"/>
            <a:ext cx="8774345" cy="1679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-Dr. Shalini Garg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DM Cardiology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Senior interventional cardiologist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/>
              <a:t>Metro Hospital, Jaipur </a:t>
            </a:r>
            <a:endParaRPr sz="20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07262-7B35-FDD4-7816-327F41693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-series-001-PTCA+ IABP_00009">
            <a:hlinkClick r:id="" action="ppaction://media"/>
            <a:extLst>
              <a:ext uri="{FF2B5EF4-FFF2-40B4-BE49-F238E27FC236}">
                <a16:creationId xmlns:a16="http://schemas.microsoft.com/office/drawing/2014/main" id="{840BF18B-9574-01D1-9CF0-19CCFEA135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4854" y="1152475"/>
            <a:ext cx="2181604" cy="2181604"/>
          </a:xfrm>
          <a:prstGeom prst="rect">
            <a:avLst/>
          </a:prstGeom>
        </p:spPr>
      </p:pic>
      <p:pic>
        <p:nvPicPr>
          <p:cNvPr id="5" name="mov-series-001-PTCA+ IABP_00010">
            <a:hlinkClick r:id="" action="ppaction://media"/>
            <a:extLst>
              <a:ext uri="{FF2B5EF4-FFF2-40B4-BE49-F238E27FC236}">
                <a16:creationId xmlns:a16="http://schemas.microsoft.com/office/drawing/2014/main" id="{100CB958-E05A-3C31-58A9-C809A350C8A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61101" y="1017726"/>
            <a:ext cx="2395176" cy="2395176"/>
          </a:xfrm>
          <a:prstGeom prst="rect">
            <a:avLst/>
          </a:prstGeom>
        </p:spPr>
      </p:pic>
      <p:pic>
        <p:nvPicPr>
          <p:cNvPr id="6" name="mov-series-001-PTCA+ IABP_00011">
            <a:hlinkClick r:id="" action="ppaction://media"/>
            <a:extLst>
              <a:ext uri="{FF2B5EF4-FFF2-40B4-BE49-F238E27FC236}">
                <a16:creationId xmlns:a16="http://schemas.microsoft.com/office/drawing/2014/main" id="{D6413BFC-F9BD-62A8-49D2-CEB60C066F8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37610" y="1099643"/>
            <a:ext cx="2231341" cy="2231341"/>
          </a:xfrm>
          <a:prstGeom prst="rect">
            <a:avLst/>
          </a:prstGeom>
        </p:spPr>
      </p:pic>
      <p:pic>
        <p:nvPicPr>
          <p:cNvPr id="7" name="mov-series-001-PTCA+ IABP_00012">
            <a:hlinkClick r:id="" action="ppaction://media"/>
            <a:extLst>
              <a:ext uri="{FF2B5EF4-FFF2-40B4-BE49-F238E27FC236}">
                <a16:creationId xmlns:a16="http://schemas.microsoft.com/office/drawing/2014/main" id="{D90E9E46-666E-D542-D7C0-3EBD00E83BE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4854" y="3406753"/>
            <a:ext cx="1736747" cy="1736747"/>
          </a:xfrm>
          <a:prstGeom prst="rect">
            <a:avLst/>
          </a:prstGeom>
        </p:spPr>
      </p:pic>
      <p:pic>
        <p:nvPicPr>
          <p:cNvPr id="8" name="mov-series-001-PTCA+ IABP_00013">
            <a:hlinkClick r:id="" action="ppaction://media"/>
            <a:extLst>
              <a:ext uri="{FF2B5EF4-FFF2-40B4-BE49-F238E27FC236}">
                <a16:creationId xmlns:a16="http://schemas.microsoft.com/office/drawing/2014/main" id="{90CB85AF-1291-66BE-8F55-23A207AE942D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98825" y="3465734"/>
            <a:ext cx="1732294" cy="17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C9942-B2FE-7925-7F25-942D64CBC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07990-F995-CB37-9D8E-88B108965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mov-series-001-PTCA+ IABP_00014">
            <a:hlinkClick r:id="" action="ppaction://media"/>
            <a:extLst>
              <a:ext uri="{FF2B5EF4-FFF2-40B4-BE49-F238E27FC236}">
                <a16:creationId xmlns:a16="http://schemas.microsoft.com/office/drawing/2014/main" id="{6BB5F253-6E9C-0654-92EA-8039936CEB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700" y="1152475"/>
            <a:ext cx="2479675" cy="2479675"/>
          </a:xfrm>
          <a:prstGeom prst="rect">
            <a:avLst/>
          </a:prstGeom>
        </p:spPr>
      </p:pic>
      <p:pic>
        <p:nvPicPr>
          <p:cNvPr id="5" name="mov-series-001-PTCA+ IABP_00015">
            <a:hlinkClick r:id="" action="ppaction://media"/>
            <a:extLst>
              <a:ext uri="{FF2B5EF4-FFF2-40B4-BE49-F238E27FC236}">
                <a16:creationId xmlns:a16="http://schemas.microsoft.com/office/drawing/2014/main" id="{F3A1AAE5-4819-AF8A-EA18-E1DB80E691E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7252" y="1079628"/>
            <a:ext cx="2625367" cy="262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6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E2C2B-E7C8-8577-F5FF-66A064E6C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Results were satisfactory with TIMI -III Flow in LAD and LCX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Imagining can’t be done because of cost restraints. </a:t>
            </a:r>
            <a:endParaRPr lang="en-US" b="0" dirty="0">
              <a:effectLst/>
            </a:endParaRPr>
          </a:p>
          <a:p>
            <a:pPr marL="114300" indent="0" rtl="0">
              <a:spcBef>
                <a:spcPts val="0"/>
              </a:spcBef>
              <a:spcAft>
                <a:spcPts val="1200"/>
              </a:spcAft>
              <a:buNone/>
            </a:pPr>
            <a:br>
              <a:rPr lang="en-US" b="0" dirty="0">
                <a:effectLst/>
              </a:rPr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01790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-series-001-PTCA+ IABP_00016">
            <a:hlinkClick r:id="" action="ppaction://media"/>
            <a:extLst>
              <a:ext uri="{FF2B5EF4-FFF2-40B4-BE49-F238E27FC236}">
                <a16:creationId xmlns:a16="http://schemas.microsoft.com/office/drawing/2014/main" id="{5FF3CD13-33D5-F6B2-9A03-91D0D65BAC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819" y="1017725"/>
            <a:ext cx="3902075" cy="3902075"/>
          </a:xfrm>
          <a:prstGeom prst="rect">
            <a:avLst/>
          </a:prstGeom>
        </p:spPr>
      </p:pic>
      <p:pic>
        <p:nvPicPr>
          <p:cNvPr id="5" name="mov-series-001-PTCA+ IABP_00017">
            <a:hlinkClick r:id="" action="ppaction://media"/>
            <a:extLst>
              <a:ext uri="{FF2B5EF4-FFF2-40B4-BE49-F238E27FC236}">
                <a16:creationId xmlns:a16="http://schemas.microsoft.com/office/drawing/2014/main" id="{6D5616F2-BD87-08E6-C823-D250509B560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0561" y="1083659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9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46DAD-279F-E13E-96B5-96FE5BE5F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Thrombochek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profile came out to be normal.</a:t>
            </a: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Pt was  already on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ecosprin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, ticagrelor  and rosuvastatin during her previous procedures also.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In this admission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bempedoic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acid and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ezetemibe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added over rosuvastatin along with other DMD’s.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She was advised cag after 1 month.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She is symptom free and in regular follow-up but refused for cag due to apprehension.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963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FD5AA-3570-5A14-DE10-C1C9D8A2D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Pt </a:t>
            </a:r>
            <a:r>
              <a:rPr lang="en-US" sz="18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Mrs</a:t>
            </a: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xyz</a:t>
            </a: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was admitted with chief complaints of chest pain x 1day along with diaphoresis and </a:t>
            </a:r>
            <a:r>
              <a:rPr lang="en-US" sz="18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ghabrahat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Pt is a k/c/o T2DM, CAD /Old NSTEMI  with H/O </a:t>
            </a:r>
            <a:r>
              <a:rPr lang="en-US" sz="18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PTCA+stent</a:t>
            </a: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to LAD in sept 2022 in another hospital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Again pt had ACS and she underwent PTCA +stent LMCA to LAD in </a:t>
            </a:r>
            <a:r>
              <a:rPr lang="en-US" sz="18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jan</a:t>
            </a: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2023 in same hospital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Again pt was admitted with similar complaints in another hospital and check cag showed ISR in LMCA to LAD and mid LAD with 80-90%stenosis in </a:t>
            </a:r>
            <a:r>
              <a:rPr lang="en-US" sz="18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osteoproximal</a:t>
            </a: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lcx</a:t>
            </a: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. There pt underwent PTCA  with DEB in LAD stent. </a:t>
            </a:r>
            <a:endParaRPr lang="en-US" b="0" dirty="0">
              <a:effectLst/>
            </a:endParaRPr>
          </a:p>
          <a:p>
            <a:pPr marL="11430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7661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62530-F219-395A-4ACC-73F535627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In present  admission ECG was suggestive of diffuse ST-T depression in anterior precordial leads</a:t>
            </a: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</a:rPr>
              <a:t>P</a:t>
            </a: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t was diagnosed as having CAD/ACS/NSTEMI with severe </a:t>
            </a:r>
            <a:r>
              <a:rPr lang="en-US" sz="18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anaemia</a:t>
            </a:r>
            <a:r>
              <a:rPr lang="en-US" dirty="0">
                <a:solidFill>
                  <a:srgbClr val="666666"/>
                </a:solidFill>
                <a:latin typeface="Arial" panose="020B0604020202020204" pitchFamily="34" charset="0"/>
              </a:rPr>
              <a:t> and </a:t>
            </a: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thrombocytopenia.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2 D echo showed no RWMA with </a:t>
            </a:r>
            <a:r>
              <a:rPr lang="en-US" sz="18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lvef</a:t>
            </a: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- 55%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Pt was transfused 2 units of blood with improvement in  CBC Parameters. Stool for occult blood loss was negative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Pt was taken for cag after repeated denial and persuasion.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CAG was suggestive of LMCA -99%stenosis with LAD Showing diffuse ISR of 80%</a:t>
            </a:r>
            <a:endParaRPr lang="en-US" b="0" dirty="0">
              <a:effectLst/>
            </a:endParaRPr>
          </a:p>
          <a:p>
            <a:pPr marL="11430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        and Ostial  LCX 90%stenosis.</a:t>
            </a:r>
            <a:endParaRPr lang="en-US" b="0" dirty="0">
              <a:effectLst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77269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E5504-828B-0369-BA7F-6718B061F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-series-001-CAG">
            <a:hlinkClick r:id="" action="ppaction://media"/>
            <a:extLst>
              <a:ext uri="{FF2B5EF4-FFF2-40B4-BE49-F238E27FC236}">
                <a16:creationId xmlns:a16="http://schemas.microsoft.com/office/drawing/2014/main" id="{1A86F948-A863-16B6-66BE-54C9D8BDD8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43444"/>
            <a:ext cx="2856503" cy="2856503"/>
          </a:xfrm>
          <a:prstGeom prst="rect">
            <a:avLst/>
          </a:prstGeom>
        </p:spPr>
      </p:pic>
      <p:pic>
        <p:nvPicPr>
          <p:cNvPr id="5" name="mov-series-001-CAG_00001">
            <a:hlinkClick r:id="" action="ppaction://media"/>
            <a:extLst>
              <a:ext uri="{FF2B5EF4-FFF2-40B4-BE49-F238E27FC236}">
                <a16:creationId xmlns:a16="http://schemas.microsoft.com/office/drawing/2014/main" id="{16531CD6-028A-4ED0-6DF9-1452B84621B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21210" y="543444"/>
            <a:ext cx="2856503" cy="2856503"/>
          </a:xfrm>
          <a:prstGeom prst="rect">
            <a:avLst/>
          </a:prstGeom>
        </p:spPr>
      </p:pic>
      <p:pic>
        <p:nvPicPr>
          <p:cNvPr id="2" name="mov-series-001-CAG_00002">
            <a:hlinkClick r:id="" action="ppaction://media"/>
            <a:extLst>
              <a:ext uri="{FF2B5EF4-FFF2-40B4-BE49-F238E27FC236}">
                <a16:creationId xmlns:a16="http://schemas.microsoft.com/office/drawing/2014/main" id="{C6D4FCA1-55CC-5EC7-227B-BFD482656C4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25540" y="543444"/>
            <a:ext cx="2856503" cy="28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8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C2882-20C2-546F-3BBE-FDD7DA669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1800" b="0" i="0" u="none" strike="noStrike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Thrombochek</a:t>
            </a: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 profile was sent to find out cause for recurrent restenosis</a:t>
            </a:r>
            <a:endParaRPr lang="en-US" sz="18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Pt was advised CABG and put on heparin.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Pt attendants wanted second opinion so they wanted to buy some time . </a:t>
            </a:r>
          </a:p>
          <a:p>
            <a:pPr marL="114300" indent="0">
              <a:buNone/>
            </a:pP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8158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25F88-15C9-831E-D71F-333FCD838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After 1 day Pt suddenly developed severe chest pain with hypotension.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Ecg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was suggestive of Acute AWMI and echo showed RWMA in LAD Territory with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lvef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-40%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Pt was taken to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Cathlab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and high risk consent and refusal for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cabg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consent taken from pt attendants.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LMCA hooked with 7 F XBU 3.0 catheter via right femoral route 7 F sheath.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LAD lesion crossed with BMW wire .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Predilatation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in LMCA and LAD  done with 2.0x12 mm semi compliant balloon.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Lesion in LCX crossed with another BMW wire and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predilatation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done with 2.0x12 mm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Semicompliant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balloon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Again </a:t>
            </a:r>
            <a:r>
              <a:rPr lang="en-US" sz="1800" b="0" i="0" u="none" strike="noStrike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predilatation</a:t>
            </a: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of LAD, LMCA and LCX lesions done with 2.5x12mm NC Balloon at 16-18 atm.</a:t>
            </a:r>
            <a:endParaRPr lang="en-US" b="0" dirty="0">
              <a:effectLst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386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18868-CF52-503C-609D-35BE96EDF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-series-001-PTCA+ IABP_00001">
            <a:hlinkClick r:id="" action="ppaction://media"/>
            <a:extLst>
              <a:ext uri="{FF2B5EF4-FFF2-40B4-BE49-F238E27FC236}">
                <a16:creationId xmlns:a16="http://schemas.microsoft.com/office/drawing/2014/main" id="{0A6F799F-A640-612F-9C97-079025CE3C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700" y="1017725"/>
            <a:ext cx="3902075" cy="3902075"/>
          </a:xfrm>
          <a:prstGeom prst="rect">
            <a:avLst/>
          </a:prstGeom>
        </p:spPr>
      </p:pic>
      <p:pic>
        <p:nvPicPr>
          <p:cNvPr id="6" name="mov-series-001-PTCA+ IABP_00003">
            <a:hlinkClick r:id="" action="ppaction://media"/>
            <a:extLst>
              <a:ext uri="{FF2B5EF4-FFF2-40B4-BE49-F238E27FC236}">
                <a16:creationId xmlns:a16="http://schemas.microsoft.com/office/drawing/2014/main" id="{07CCC6C5-A500-1A80-3991-56B9FF33BF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6849" y="925599"/>
            <a:ext cx="2903123" cy="24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5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947BF-4897-A657-3219-225E7481D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-series-001-PTCA+ IABP_00004">
            <a:hlinkClick r:id="" action="ppaction://media"/>
            <a:extLst>
              <a:ext uri="{FF2B5EF4-FFF2-40B4-BE49-F238E27FC236}">
                <a16:creationId xmlns:a16="http://schemas.microsoft.com/office/drawing/2014/main" id="{288E2F3A-7E59-9342-6017-FDAD46F49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1700" y="1181868"/>
            <a:ext cx="2479675" cy="2479675"/>
          </a:xfrm>
          <a:prstGeom prst="rect">
            <a:avLst/>
          </a:prstGeom>
        </p:spPr>
      </p:pic>
      <p:pic>
        <p:nvPicPr>
          <p:cNvPr id="7" name="mov-series-001-PTCA+ IABP_00006">
            <a:hlinkClick r:id="" action="ppaction://media"/>
            <a:extLst>
              <a:ext uri="{FF2B5EF4-FFF2-40B4-BE49-F238E27FC236}">
                <a16:creationId xmlns:a16="http://schemas.microsoft.com/office/drawing/2014/main" id="{F83DBBBF-3297-C3F1-20D2-267F977794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25793" y="1152475"/>
            <a:ext cx="2275583" cy="2275583"/>
          </a:xfrm>
          <a:prstGeom prst="rect">
            <a:avLst/>
          </a:prstGeom>
        </p:spPr>
      </p:pic>
      <p:pic>
        <p:nvPicPr>
          <p:cNvPr id="8" name="mov-series-001-PTCA+ IABP_00007">
            <a:hlinkClick r:id="" action="ppaction://media"/>
            <a:extLst>
              <a:ext uri="{FF2B5EF4-FFF2-40B4-BE49-F238E27FC236}">
                <a16:creationId xmlns:a16="http://schemas.microsoft.com/office/drawing/2014/main" id="{447DF647-E5A8-7783-4711-1D33DFFB26D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34041" y="2758493"/>
            <a:ext cx="2593170" cy="2593170"/>
          </a:xfrm>
          <a:prstGeom prst="rect">
            <a:avLst/>
          </a:prstGeom>
        </p:spPr>
      </p:pic>
      <p:pic>
        <p:nvPicPr>
          <p:cNvPr id="9" name="mov-series-001-PTCA+ IABP_00008">
            <a:hlinkClick r:id="" action="ppaction://media"/>
            <a:extLst>
              <a:ext uri="{FF2B5EF4-FFF2-40B4-BE49-F238E27FC236}">
                <a16:creationId xmlns:a16="http://schemas.microsoft.com/office/drawing/2014/main" id="{329A4B49-25B3-A990-996B-2242B7862CC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59581" y="2404665"/>
            <a:ext cx="3172719" cy="317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0F39F-C1CF-E176-5972-21D550144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3.5 x33  mm DES implanted in distal LAD lesion at 10 atm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4.0x38 mm des implanted from LMCA to LAD at 10 atm.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Then post stent dilation done with 3.5x15 mm NC balloon and 4.0x10 mm NC balloon in LAD and LMCA Respectively.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126358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511</Words>
  <Application>Microsoft Office PowerPoint</Application>
  <PresentationFormat>On-screen Show (16:9)</PresentationFormat>
  <Paragraphs>39</Paragraphs>
  <Slides>14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Algerian</vt:lpstr>
      <vt:lpstr>Arial</vt:lpstr>
      <vt:lpstr>Simple Light</vt:lpstr>
      <vt:lpstr>Man Proposes        God Disposes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 Proposes God Disposes</dc:title>
  <cp:lastModifiedBy>Ajay Gupta</cp:lastModifiedBy>
  <cp:revision>8</cp:revision>
  <dcterms:modified xsi:type="dcterms:W3CDTF">2024-02-20T15:42:02Z</dcterms:modified>
</cp:coreProperties>
</file>