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Zvzz4pL8L517EzdGwiN+j7QzZ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97155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C00000"/>
                </a:solidFill>
              </a:rPr>
              <a:t>A DYNAMIC ENIGMA: </a:t>
            </a:r>
            <a:br>
              <a:rPr b="1" lang="en-US" sz="2800">
                <a:solidFill>
                  <a:srgbClr val="C00000"/>
                </a:solidFill>
              </a:rPr>
            </a:br>
            <a:r>
              <a:rPr b="1" lang="en-US" sz="2800">
                <a:solidFill>
                  <a:srgbClr val="C00000"/>
                </a:solidFill>
              </a:rPr>
              <a:t>RATE DEPENDENT - LEFT BUNDLE BRANCH BLOCK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66800" y="2571750"/>
            <a:ext cx="7162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600">
                <a:solidFill>
                  <a:schemeClr val="dk1"/>
                </a:solidFill>
              </a:rPr>
              <a:t>Presenter</a:t>
            </a:r>
            <a:r>
              <a:rPr lang="en-US" sz="1600">
                <a:solidFill>
                  <a:schemeClr val="dk1"/>
                </a:solidFill>
              </a:rPr>
              <a:t>: </a:t>
            </a:r>
            <a:r>
              <a:rPr b="1" lang="en-US" sz="1600">
                <a:solidFill>
                  <a:schemeClr val="dk1"/>
                </a:solidFill>
              </a:rPr>
              <a:t>Dr. Abhishek Samdesi C N </a:t>
            </a:r>
            <a:r>
              <a:rPr lang="en-US" sz="1600">
                <a:solidFill>
                  <a:schemeClr val="dk1"/>
                </a:solidFill>
              </a:rPr>
              <a:t>(3</a:t>
            </a:r>
            <a:r>
              <a:rPr baseline="30000" lang="en-US" sz="1600">
                <a:solidFill>
                  <a:schemeClr val="dk1"/>
                </a:solidFill>
              </a:rPr>
              <a:t>rd</a:t>
            </a:r>
            <a:r>
              <a:rPr lang="en-US" sz="1600">
                <a:solidFill>
                  <a:schemeClr val="dk1"/>
                </a:solidFill>
              </a:rPr>
              <a:t> year DM Cardiology Resident)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600">
                <a:solidFill>
                  <a:schemeClr val="dk1"/>
                </a:solidFill>
              </a:rPr>
              <a:t>             Dr. B Asha Latha </a:t>
            </a:r>
            <a:r>
              <a:rPr lang="en-US" sz="1600">
                <a:solidFill>
                  <a:schemeClr val="dk1"/>
                </a:solidFill>
              </a:rPr>
              <a:t>– HOD &amp; Professor, Dept of Cardiology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600">
                <a:solidFill>
                  <a:schemeClr val="dk1"/>
                </a:solidFill>
              </a:rPr>
              <a:t>Sapthagiri Institute of Medical Sciences and Research center, Bangalore 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05979"/>
            <a:ext cx="8229600" cy="460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C00000"/>
                </a:solidFill>
              </a:rPr>
              <a:t>CASE HISTORY</a:t>
            </a:r>
            <a:endParaRPr b="1" sz="2000">
              <a:solidFill>
                <a:srgbClr val="C00000"/>
              </a:solidFill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895350"/>
            <a:ext cx="8229600" cy="3699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 65 year old female, referred from ENT department for Cardiac fitness for Surgery. </a:t>
            </a:r>
            <a:endParaRPr sz="1600"/>
          </a:p>
          <a:p>
            <a:pPr indent="-2413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Newly diagnosed with Hypothyroidism </a:t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/>
              <a:t>ECG:</a:t>
            </a:r>
            <a:r>
              <a:rPr lang="en-US" sz="1600"/>
              <a:t> Sinus rhythm, with heart rate of 80bpm, regular and inverted T waves in I, aVL, II, aVF, V3-6</a:t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/>
              <a:t>TMT: </a:t>
            </a:r>
            <a:r>
              <a:rPr lang="en-US" sz="1600"/>
              <a:t>Patient developed Rate dependent –LBBB with Chest pain.</a:t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idx="1" type="body"/>
          </p:nvPr>
        </p:nvSpPr>
        <p:spPr>
          <a:xfrm>
            <a:off x="457200" y="209550"/>
            <a:ext cx="8229600" cy="48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/>
              <a:t>CORONARY ANGIOGRAM: 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US" sz="1600"/>
              <a:t>LMCA: </a:t>
            </a:r>
            <a:r>
              <a:rPr lang="en-US" sz="1600"/>
              <a:t>Normal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US" sz="1600"/>
              <a:t>LAD: </a:t>
            </a:r>
            <a:r>
              <a:rPr lang="en-US" sz="1600"/>
              <a:t>Type II, Proximal to Mid LAD long segment maximum 90% lesion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US" sz="1600"/>
              <a:t>LCX: </a:t>
            </a:r>
            <a:r>
              <a:rPr lang="en-US" sz="1600"/>
              <a:t>Non-dominant, Ostial 20-30% stenosis, Proximal to distal long segment 90% lesion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US" sz="1600"/>
              <a:t>RCA: </a:t>
            </a:r>
            <a:r>
              <a:rPr lang="en-US" sz="1600"/>
              <a:t>Dominant, Normal </a:t>
            </a:r>
            <a:endParaRPr/>
          </a:p>
          <a:p>
            <a:pPr indent="-184150" lvl="1" marL="74295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/>
              <a:t> PTCA + stenting done to LAD ad LCX</a:t>
            </a:r>
            <a:r>
              <a:rPr lang="en-US" sz="1600"/>
              <a:t>. </a:t>
            </a:r>
            <a:endParaRPr sz="1600"/>
          </a:p>
          <a:p>
            <a:pPr indent="-2413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Patient on follow up is stable and has no complaints. 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mScanner 02-18-2024 18.08.06_2.jpg" id="101" name="Google Shape;10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20118"/>
          <a:stretch/>
        </p:blipFill>
        <p:spPr>
          <a:xfrm>
            <a:off x="914400" y="590550"/>
            <a:ext cx="7467600" cy="431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 txBox="1"/>
          <p:nvPr>
            <p:ph type="title"/>
          </p:nvPr>
        </p:nvSpPr>
        <p:spPr>
          <a:xfrm>
            <a:off x="457200" y="133350"/>
            <a:ext cx="8229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C00000"/>
                </a:solidFill>
              </a:rPr>
              <a:t>BASELINE ECG</a:t>
            </a:r>
            <a:endParaRPr b="1" sz="1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mScanner 02-18-2024 18.08.06_8.jpg" id="107" name="Google Shape;107;p5"/>
          <p:cNvPicPr preferRelativeResize="0"/>
          <p:nvPr/>
        </p:nvPicPr>
        <p:blipFill rotWithShape="1">
          <a:blip r:embed="rId3">
            <a:alphaModFix/>
          </a:blip>
          <a:srcRect b="20448" l="0" r="0" t="2567"/>
          <a:stretch/>
        </p:blipFill>
        <p:spPr>
          <a:xfrm>
            <a:off x="533400" y="438150"/>
            <a:ext cx="8153400" cy="434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/>
          <p:nvPr/>
        </p:nvSpPr>
        <p:spPr>
          <a:xfrm>
            <a:off x="1828800" y="0"/>
            <a:ext cx="5181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ECG on TMT during Peak Exercise </a:t>
            </a:r>
            <a:endParaRPr b="1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mScanner 02-18-2024 18.08.06_11.jpg" id="113" name="Google Shape;11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082" l="0" r="0" t="830"/>
          <a:stretch/>
        </p:blipFill>
        <p:spPr>
          <a:xfrm>
            <a:off x="609600" y="438150"/>
            <a:ext cx="8001000" cy="431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2209800" y="0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ECG on TMT during RECOVERY</a:t>
            </a:r>
            <a:endParaRPr b="1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457200" y="0"/>
            <a:ext cx="82296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C00000"/>
                </a:solidFill>
              </a:rPr>
              <a:t>CORONARY ANGIOGRAM</a:t>
            </a:r>
            <a:endParaRPr b="1" sz="1600">
              <a:solidFill>
                <a:srgbClr val="C00000"/>
              </a:solidFill>
            </a:endParaRPr>
          </a:p>
        </p:txBody>
      </p:sp>
      <p:pic>
        <p:nvPicPr>
          <p:cNvPr id="120" name="Google Shape;12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460" l="22638" r="22637" t="0"/>
          <a:stretch/>
        </p:blipFill>
        <p:spPr>
          <a:xfrm>
            <a:off x="152400" y="361950"/>
            <a:ext cx="4191000" cy="415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4">
            <a:alphaModFix/>
          </a:blip>
          <a:srcRect b="0" l="21875" r="21874" t="0"/>
          <a:stretch/>
        </p:blipFill>
        <p:spPr>
          <a:xfrm>
            <a:off x="4724400" y="361950"/>
            <a:ext cx="4191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/>
          <p:nvPr/>
        </p:nvSpPr>
        <p:spPr>
          <a:xfrm>
            <a:off x="304800" y="4620280"/>
            <a:ext cx="3886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LCX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Ostial 20-30% stenosis, Proximal to mid long segment 90% lesion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4724400" y="462028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 shows Proximal to Mid long segment maximum 90% lesion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2217" r="23479" t="0"/>
          <a:stretch/>
        </p:blipFill>
        <p:spPr>
          <a:xfrm>
            <a:off x="152400" y="361950"/>
            <a:ext cx="4191000" cy="434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4">
            <a:alphaModFix/>
          </a:blip>
          <a:srcRect b="0" l="22217" r="23479" t="0"/>
          <a:stretch/>
        </p:blipFill>
        <p:spPr>
          <a:xfrm>
            <a:off x="4800600" y="361950"/>
            <a:ext cx="4191000" cy="4341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/>
        </p:nvSpPr>
        <p:spPr>
          <a:xfrm>
            <a:off x="1676400" y="0"/>
            <a:ext cx="52578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 PTCA STENTING TO LAD AND LCX</a:t>
            </a:r>
            <a:endParaRPr b="1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304800" y="4705350"/>
            <a:ext cx="3886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PTCA stenting to LCX, TIMI III flow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4953000" y="4705350"/>
            <a:ext cx="3886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PTCA stenting to LAD, TIMI III flow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457200" y="205979"/>
            <a:ext cx="8229600" cy="384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-US" sz="2000">
                <a:solidFill>
                  <a:srgbClr val="C00000"/>
                </a:solidFill>
              </a:rPr>
              <a:t>TAKE HOME MESSAGE</a:t>
            </a:r>
            <a:endParaRPr b="1" sz="2000">
              <a:solidFill>
                <a:srgbClr val="C00000"/>
              </a:solidFill>
            </a:endParaRPr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457200" y="89535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RD- LBBB is a </a:t>
            </a:r>
            <a:r>
              <a:rPr b="1" lang="en-US" sz="1600"/>
              <a:t>rare</a:t>
            </a:r>
            <a:r>
              <a:rPr lang="en-US" sz="1600"/>
              <a:t> electrocardiographic occurrence that may be detected during exercise testing. </a:t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Patients with this RD-LBBB  is </a:t>
            </a:r>
            <a:r>
              <a:rPr b="1" lang="en-US" sz="1600"/>
              <a:t>usually considered benign </a:t>
            </a:r>
            <a:r>
              <a:rPr lang="en-US" sz="1600"/>
              <a:t>and its presence is associated with </a:t>
            </a:r>
            <a:r>
              <a:rPr b="1" lang="en-US" sz="1600"/>
              <a:t>higher all-cause mortality rates</a:t>
            </a:r>
            <a:r>
              <a:rPr lang="en-US" sz="1600"/>
              <a:t>. </a:t>
            </a:r>
            <a:endParaRPr/>
          </a:p>
          <a:p>
            <a:pPr indent="-2413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Occurrence of RD-LBBB during TMT may be a </a:t>
            </a:r>
            <a:r>
              <a:rPr b="1" lang="en-US" sz="1600"/>
              <a:t>direct evidence for ischemia </a:t>
            </a:r>
            <a:r>
              <a:rPr lang="en-US" sz="1600"/>
              <a:t>as seen in our case.</a:t>
            </a:r>
            <a:endParaRPr b="1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USER</dc:creator>
</cp:coreProperties>
</file>