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E06C2-E4C9-47BB-A797-BACFFECAB3E5}"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E06C2-E4C9-47BB-A797-BACFFECAB3E5}"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E06C2-E4C9-47BB-A797-BACFFECAB3E5}"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E06C2-E4C9-47BB-A797-BACFFECAB3E5}"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E06C2-E4C9-47BB-A797-BACFFECAB3E5}"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E06C2-E4C9-47BB-A797-BACFFECAB3E5}"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E06C2-E4C9-47BB-A797-BACFFECAB3E5}"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E06C2-E4C9-47BB-A797-BACFFECAB3E5}"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E06C2-E4C9-47BB-A797-BACFFECAB3E5}"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06C2-E4C9-47BB-A797-BACFFECAB3E5}"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06C2-E4C9-47BB-A797-BACFFECAB3E5}"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7FD12-1849-4C4F-8DBC-7ACB5AA4FE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E06C2-E4C9-47BB-A797-BACFFECAB3E5}" type="datetimeFigureOut">
              <a:rPr lang="en-US" smtClean="0"/>
              <a:t>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7FD12-1849-4C4F-8DBC-7ACB5AA4FE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33"/>
            <a:ext cx="7772400" cy="2143139"/>
          </a:xfrm>
        </p:spPr>
        <p:txBody>
          <a:bodyPr/>
          <a:lstStyle/>
          <a:p>
            <a:r>
              <a:rPr lang="en-US" dirty="0" smtClean="0"/>
              <a:t>A case of </a:t>
            </a:r>
            <a:r>
              <a:rPr lang="en-US" dirty="0" err="1" smtClean="0"/>
              <a:t>pyopericardium</a:t>
            </a:r>
            <a:r>
              <a:rPr lang="en-US" dirty="0" smtClean="0"/>
              <a:t> with </a:t>
            </a:r>
            <a:r>
              <a:rPr lang="en-US" dirty="0" err="1" smtClean="0"/>
              <a:t>tamponade</a:t>
            </a:r>
            <a:r>
              <a:rPr lang="en-US" dirty="0" smtClean="0"/>
              <a:t> in HIV patient </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Presentor-Dr.J</a:t>
            </a:r>
            <a:r>
              <a:rPr lang="en-US" dirty="0" smtClean="0"/>
              <a:t> SUDARSHAN REDDY </a:t>
            </a:r>
          </a:p>
          <a:p>
            <a:r>
              <a:rPr lang="en-US" dirty="0" smtClean="0"/>
              <a:t>Post graduate </a:t>
            </a:r>
          </a:p>
          <a:p>
            <a:r>
              <a:rPr lang="en-US" dirty="0" smtClean="0"/>
              <a:t>Dept of cardiology </a:t>
            </a:r>
          </a:p>
          <a:p>
            <a:r>
              <a:rPr lang="en-US" dirty="0" smtClean="0"/>
              <a:t>AMC/KGH </a:t>
            </a:r>
            <a:r>
              <a:rPr lang="en-US" dirty="0" err="1" smtClean="0"/>
              <a:t>vishakapatnam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a:ln>
            <a:solidFill>
              <a:srgbClr val="92D050"/>
            </a:solidFill>
          </a:ln>
        </p:spPr>
        <p:txBody>
          <a:bodyPr>
            <a:normAutofit fontScale="55000" lnSpcReduction="20000"/>
          </a:bodyPr>
          <a:lstStyle/>
          <a:p>
            <a:r>
              <a:rPr lang="en-US" dirty="0" smtClean="0"/>
              <a:t>REFERENCES</a:t>
            </a:r>
          </a:p>
          <a:p>
            <a:r>
              <a:rPr lang="en-US" dirty="0" smtClean="0"/>
              <a:t>1)  </a:t>
            </a:r>
            <a:r>
              <a:rPr lang="en-US" dirty="0" err="1" smtClean="0"/>
              <a:t>Cherian</a:t>
            </a:r>
            <a:r>
              <a:rPr lang="en-US" dirty="0" smtClean="0"/>
              <a:t> G. Diagnosis of </a:t>
            </a:r>
            <a:r>
              <a:rPr lang="en-US" dirty="0" err="1" smtClean="0"/>
              <a:t>tuberculous</a:t>
            </a:r>
            <a:r>
              <a:rPr lang="en-US" dirty="0" smtClean="0"/>
              <a:t> </a:t>
            </a:r>
            <a:r>
              <a:rPr lang="en-US" dirty="0" err="1" smtClean="0"/>
              <a:t>aetiology</a:t>
            </a:r>
            <a:r>
              <a:rPr lang="en-US" dirty="0" smtClean="0"/>
              <a:t> in pericardial effusions. </a:t>
            </a:r>
            <a:r>
              <a:rPr lang="en-US" dirty="0" err="1" smtClean="0"/>
              <a:t>Postgrad</a:t>
            </a:r>
            <a:r>
              <a:rPr lang="en-US" dirty="0" smtClean="0"/>
              <a:t> Med J 2004;80:262-6. </a:t>
            </a:r>
          </a:p>
          <a:p>
            <a:r>
              <a:rPr lang="en-US" dirty="0" smtClean="0"/>
              <a:t>2) </a:t>
            </a:r>
            <a:r>
              <a:rPr lang="en-US" dirty="0" err="1" smtClean="0"/>
              <a:t>Mayosi</a:t>
            </a:r>
            <a:r>
              <a:rPr lang="en-US" dirty="0" smtClean="0"/>
              <a:t> BM, Burgess LJ, </a:t>
            </a:r>
            <a:r>
              <a:rPr lang="en-US" dirty="0" err="1" smtClean="0"/>
              <a:t>Doubell</a:t>
            </a:r>
            <a:r>
              <a:rPr lang="en-US" dirty="0" smtClean="0"/>
              <a:t> AF. </a:t>
            </a:r>
            <a:r>
              <a:rPr lang="en-US" dirty="0" err="1" smtClean="0"/>
              <a:t>Tuberculous</a:t>
            </a:r>
            <a:r>
              <a:rPr lang="en-US" dirty="0" smtClean="0"/>
              <a:t> </a:t>
            </a:r>
            <a:r>
              <a:rPr lang="en-US" dirty="0" err="1" smtClean="0"/>
              <a:t>pericarditis</a:t>
            </a:r>
            <a:r>
              <a:rPr lang="en-US" dirty="0" smtClean="0"/>
              <a:t>. Circulation 2005;112:3608-16. 8.</a:t>
            </a:r>
          </a:p>
          <a:p>
            <a:r>
              <a:rPr lang="en-US" dirty="0" smtClean="0"/>
              <a:t>3) Wang ZJ , Reddy GP, </a:t>
            </a:r>
            <a:r>
              <a:rPr lang="en-US" dirty="0" err="1" smtClean="0"/>
              <a:t>Gotway</a:t>
            </a:r>
            <a:r>
              <a:rPr lang="en-US" dirty="0" smtClean="0"/>
              <a:t> MB, Yen BM, </a:t>
            </a:r>
            <a:r>
              <a:rPr lang="en-US" dirty="0" err="1" smtClean="0"/>
              <a:t>Hetts</a:t>
            </a:r>
            <a:r>
              <a:rPr lang="en-US" dirty="0" smtClean="0"/>
              <a:t> SW, Higgins CB. CT and MRI imaging of pericardial disease. </a:t>
            </a:r>
            <a:r>
              <a:rPr lang="en-US" dirty="0" err="1" smtClean="0"/>
              <a:t>Radiographics</a:t>
            </a:r>
            <a:r>
              <a:rPr lang="en-US" dirty="0" smtClean="0"/>
              <a:t> 2003;23:S167-80.</a:t>
            </a:r>
          </a:p>
          <a:p>
            <a:r>
              <a:rPr lang="en-US" dirty="0" smtClean="0"/>
              <a:t>4)Fowler NO. </a:t>
            </a:r>
            <a:r>
              <a:rPr lang="en-US" dirty="0" err="1" smtClean="0"/>
              <a:t>Tuberculous</a:t>
            </a:r>
            <a:r>
              <a:rPr lang="en-US" dirty="0" smtClean="0"/>
              <a:t> </a:t>
            </a:r>
            <a:r>
              <a:rPr lang="en-US" dirty="0" err="1" smtClean="0"/>
              <a:t>pericarditis</a:t>
            </a:r>
            <a:r>
              <a:rPr lang="en-US" dirty="0" smtClean="0"/>
              <a:t>. JAMA1991;266: 99-103.</a:t>
            </a:r>
          </a:p>
          <a:p>
            <a:r>
              <a:rPr lang="en-US" dirty="0" smtClean="0"/>
              <a:t> 5)Kothari SS, Roy A. Tuberculosis and heart. In: Sharma SK, Mohan A, editors. Tuberculosis. New Delhi: </a:t>
            </a:r>
            <a:r>
              <a:rPr lang="en-US" dirty="0" err="1" smtClean="0"/>
              <a:t>Jaypee</a:t>
            </a:r>
            <a:r>
              <a:rPr lang="en-US" dirty="0" smtClean="0"/>
              <a:t> Brothers Medical Publishers; 2009.p.330-41. </a:t>
            </a:r>
          </a:p>
          <a:p>
            <a:r>
              <a:rPr lang="en-US" dirty="0" smtClean="0"/>
              <a:t>6) Roy CL, Minor MA, </a:t>
            </a:r>
            <a:r>
              <a:rPr lang="en-US" dirty="0" err="1" smtClean="0"/>
              <a:t>Brookhart</a:t>
            </a:r>
            <a:r>
              <a:rPr lang="en-US" dirty="0" smtClean="0"/>
              <a:t> MA, </a:t>
            </a:r>
            <a:r>
              <a:rPr lang="en-US" dirty="0" err="1" smtClean="0"/>
              <a:t>Choudhry</a:t>
            </a:r>
            <a:r>
              <a:rPr lang="en-US" dirty="0" smtClean="0"/>
              <a:t> NK. Does this patient with a pericardial effusion have cardiac </a:t>
            </a:r>
            <a:r>
              <a:rPr lang="en-US" dirty="0" err="1" smtClean="0"/>
              <a:t>tamponade</a:t>
            </a:r>
            <a:r>
              <a:rPr lang="en-US" dirty="0" smtClean="0"/>
              <a:t>? JAMA 2007;297:1810-8.</a:t>
            </a:r>
          </a:p>
          <a:p>
            <a:r>
              <a:rPr lang="en-US" dirty="0" smtClean="0"/>
              <a:t>7)</a:t>
            </a:r>
            <a:r>
              <a:rPr lang="en-US" dirty="0" err="1" smtClean="0"/>
              <a:t>Lema</a:t>
            </a:r>
            <a:r>
              <a:rPr lang="en-US" dirty="0" smtClean="0"/>
              <a:t> LE. Surgical management of </a:t>
            </a:r>
            <a:r>
              <a:rPr lang="en-US" dirty="0" err="1" smtClean="0"/>
              <a:t>pyopericardium</a:t>
            </a:r>
            <a:r>
              <a:rPr lang="en-US" dirty="0" smtClean="0"/>
              <a:t>. East </a:t>
            </a:r>
            <a:r>
              <a:rPr lang="en-US" dirty="0" err="1" smtClean="0"/>
              <a:t>Afr</a:t>
            </a:r>
            <a:r>
              <a:rPr lang="en-US" dirty="0" smtClean="0"/>
              <a:t> Med J 1993;70:140-2.</a:t>
            </a:r>
          </a:p>
          <a:p>
            <a:r>
              <a:rPr lang="en-US" dirty="0" smtClean="0"/>
              <a:t> 8) </a:t>
            </a:r>
            <a:r>
              <a:rPr lang="en-US" dirty="0" err="1" smtClean="0"/>
              <a:t>Louw</a:t>
            </a:r>
            <a:r>
              <a:rPr lang="en-US" dirty="0" smtClean="0"/>
              <a:t> VJ, Reuter H, </a:t>
            </a:r>
            <a:r>
              <a:rPr lang="en-US" dirty="0" err="1" smtClean="0"/>
              <a:t>Smedema</a:t>
            </a:r>
            <a:r>
              <a:rPr lang="en-US" dirty="0" smtClean="0"/>
              <a:t> JP, </a:t>
            </a:r>
            <a:r>
              <a:rPr lang="en-US" dirty="0" err="1" smtClean="0"/>
              <a:t>Katjitae</a:t>
            </a:r>
            <a:r>
              <a:rPr lang="en-US" dirty="0" smtClean="0"/>
              <a:t> I, Burgess LJ, </a:t>
            </a:r>
            <a:r>
              <a:rPr lang="en-US" dirty="0" err="1" smtClean="0"/>
              <a:t>Doubell</a:t>
            </a:r>
            <a:r>
              <a:rPr lang="en-US" dirty="0" smtClean="0"/>
              <a:t> AF. Clinical experience with </a:t>
            </a:r>
            <a:r>
              <a:rPr lang="en-US" dirty="0" err="1" smtClean="0"/>
              <a:t>pericardiocentesis</a:t>
            </a:r>
            <a:r>
              <a:rPr lang="en-US" dirty="0" smtClean="0"/>
              <a:t> and extended drainage in a population at a high prevalence of HIV. Netherlands Heart J 2002;10:399-406. </a:t>
            </a:r>
          </a:p>
          <a:p>
            <a:r>
              <a:rPr lang="en-US" dirty="0" smtClean="0"/>
              <a:t>9)</a:t>
            </a:r>
            <a:r>
              <a:rPr lang="en-US" dirty="0"/>
              <a:t> </a:t>
            </a:r>
            <a:r>
              <a:rPr lang="en-US" dirty="0" err="1"/>
              <a:t>Himelman</a:t>
            </a:r>
            <a:r>
              <a:rPr lang="en-US" dirty="0"/>
              <a:t> RB, Chung WS, </a:t>
            </a:r>
            <a:r>
              <a:rPr lang="en-US" dirty="0" err="1"/>
              <a:t>Chernoff</a:t>
            </a:r>
            <a:r>
              <a:rPr lang="en-US" dirty="0"/>
              <a:t> DN, Schiller NB, Hollander H. Cardiac manifestations of human immunodeficiency virus infection: a two-dimensional </a:t>
            </a:r>
            <a:r>
              <a:rPr lang="en-US" dirty="0" err="1"/>
              <a:t>echocardiographic</a:t>
            </a:r>
            <a:r>
              <a:rPr lang="en-US" dirty="0"/>
              <a:t> study. </a:t>
            </a:r>
            <a:r>
              <a:rPr lang="en-US" b="1" dirty="0"/>
              <a:t>J Am </a:t>
            </a:r>
            <a:r>
              <a:rPr lang="en-US" b="1" dirty="0" err="1"/>
              <a:t>Coll</a:t>
            </a:r>
            <a:r>
              <a:rPr lang="en-US" b="1" dirty="0"/>
              <a:t> Cardiol</a:t>
            </a:r>
            <a:r>
              <a:rPr lang="en-US" i="1" dirty="0"/>
              <a:t>.</a:t>
            </a:r>
            <a:r>
              <a:rPr lang="en-US" dirty="0"/>
              <a:t>1989; </a:t>
            </a:r>
            <a:r>
              <a:rPr lang="en-US" i="1" dirty="0"/>
              <a:t>13</a:t>
            </a:r>
            <a:r>
              <a:rPr lang="en-US" dirty="0"/>
              <a:t>:1030-1036</a:t>
            </a:r>
            <a:r>
              <a:rPr lang="en-US" dirty="0" smtClean="0"/>
              <a:t>.</a:t>
            </a:r>
          </a:p>
          <a:p>
            <a:r>
              <a:rPr lang="en-US" dirty="0" smtClean="0"/>
              <a:t>10)</a:t>
            </a:r>
            <a:r>
              <a:rPr lang="en-US" dirty="0"/>
              <a:t> Lewis W. AIDS: cardiac findings from 115 autopsies. </a:t>
            </a:r>
            <a:r>
              <a:rPr lang="en-US" b="1" dirty="0" err="1"/>
              <a:t>Prog</a:t>
            </a:r>
            <a:r>
              <a:rPr lang="en-US" b="1" dirty="0"/>
              <a:t> </a:t>
            </a:r>
            <a:r>
              <a:rPr lang="en-US" b="1" dirty="0" err="1"/>
              <a:t>Cardiovasc</a:t>
            </a:r>
            <a:r>
              <a:rPr lang="en-US" b="1" dirty="0"/>
              <a:t> Dis</a:t>
            </a:r>
            <a:r>
              <a:rPr lang="en-US" i="1" dirty="0"/>
              <a:t>.</a:t>
            </a:r>
            <a:r>
              <a:rPr lang="en-US" dirty="0"/>
              <a:t>1989; </a:t>
            </a:r>
            <a:r>
              <a:rPr lang="en-US" i="1" dirty="0"/>
              <a:t>32</a:t>
            </a:r>
            <a:r>
              <a:rPr lang="en-US" dirty="0"/>
              <a:t>:207-215.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a:ln>
            <a:solidFill>
              <a:srgbClr val="92D050"/>
            </a:solidFill>
          </a:ln>
        </p:spPr>
        <p:txBody>
          <a:bodyPr>
            <a:normAutofit fontScale="85000" lnSpcReduction="20000"/>
          </a:bodyPr>
          <a:lstStyle/>
          <a:p>
            <a:pPr>
              <a:buNone/>
            </a:pPr>
            <a:r>
              <a:rPr lang="en-US" sz="4200" dirty="0" smtClean="0"/>
              <a:t>   INTRODUCTION</a:t>
            </a:r>
          </a:p>
          <a:p>
            <a:r>
              <a:rPr lang="en-US" dirty="0" err="1" smtClean="0"/>
              <a:t>Pyopericardium</a:t>
            </a:r>
            <a:r>
              <a:rPr lang="en-US" dirty="0" smtClean="0"/>
              <a:t> is an uncommon presentation of tuberculosis (TB) and reported in 6.98% cases of </a:t>
            </a:r>
            <a:r>
              <a:rPr lang="en-US" dirty="0" err="1" smtClean="0"/>
              <a:t>pyopericardium</a:t>
            </a:r>
            <a:r>
              <a:rPr lang="en-US" dirty="0" smtClean="0"/>
              <a:t>. </a:t>
            </a:r>
            <a:r>
              <a:rPr lang="en-US" dirty="0" err="1" smtClean="0"/>
              <a:t>Pyopericardium</a:t>
            </a:r>
            <a:r>
              <a:rPr lang="en-US" dirty="0" smtClean="0"/>
              <a:t> has been documented in less than 3% cases of large TB pericardial effusions even in high prevalence areas of TB and human immunodeficiency virus (HIV) infection.</a:t>
            </a:r>
          </a:p>
          <a:p>
            <a:r>
              <a:rPr lang="en-US" dirty="0" smtClean="0"/>
              <a:t>Pulmonary TB affects pericardium in 1%-2% cases and pericardial TB is responsible for 7% cases of cardiac </a:t>
            </a:r>
            <a:r>
              <a:rPr lang="en-US" dirty="0" err="1" smtClean="0"/>
              <a:t>tamponade</a:t>
            </a:r>
            <a:r>
              <a:rPr lang="en-US" dirty="0" smtClean="0"/>
              <a:t>. Pericardial TB is usually an insidious illness and may present as acute </a:t>
            </a:r>
            <a:r>
              <a:rPr lang="en-US" dirty="0" err="1" smtClean="0"/>
              <a:t>pericarditis</a:t>
            </a:r>
            <a:r>
              <a:rPr lang="en-US" dirty="0" smtClean="0"/>
              <a:t>, chronic pericardial effusion, cardiac </a:t>
            </a:r>
            <a:r>
              <a:rPr lang="en-US" dirty="0" err="1" smtClean="0"/>
              <a:t>tamponade</a:t>
            </a:r>
            <a:r>
              <a:rPr lang="en-US" dirty="0" smtClean="0"/>
              <a:t> or pericardial constriction but purulent </a:t>
            </a:r>
            <a:r>
              <a:rPr lang="en-US" dirty="0" err="1" smtClean="0"/>
              <a:t>pericarditis</a:t>
            </a:r>
            <a:r>
              <a:rPr lang="en-US" dirty="0" smtClean="0"/>
              <a:t> is rare.</a:t>
            </a:r>
          </a:p>
          <a:p>
            <a:r>
              <a:rPr lang="en-US" dirty="0" smtClean="0"/>
              <a:t>we presented case of </a:t>
            </a:r>
            <a:r>
              <a:rPr lang="en-US" dirty="0" err="1" smtClean="0"/>
              <a:t>pyopericardium</a:t>
            </a:r>
            <a:r>
              <a:rPr lang="en-US" dirty="0" smtClean="0"/>
              <a:t> with  </a:t>
            </a:r>
            <a:r>
              <a:rPr lang="en-US" dirty="0" err="1" smtClean="0"/>
              <a:t>tamponade</a:t>
            </a:r>
            <a:r>
              <a:rPr lang="en-US" dirty="0" smtClean="0"/>
              <a:t> in Human immunodeficiency virus infection positive patient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a:ln>
            <a:solidFill>
              <a:srgbClr val="92D050"/>
            </a:solidFill>
          </a:ln>
        </p:spPr>
        <p:txBody>
          <a:bodyPr>
            <a:normAutofit fontScale="70000" lnSpcReduction="20000"/>
          </a:bodyPr>
          <a:lstStyle/>
          <a:p>
            <a:pPr>
              <a:buNone/>
            </a:pPr>
            <a:r>
              <a:rPr lang="en-US" dirty="0" smtClean="0"/>
              <a:t>   </a:t>
            </a:r>
            <a:r>
              <a:rPr lang="en-US" sz="5700" dirty="0" smtClean="0"/>
              <a:t>CASE REPORT </a:t>
            </a:r>
            <a:endParaRPr lang="en-US" dirty="0" smtClean="0"/>
          </a:p>
          <a:p>
            <a:r>
              <a:rPr lang="en-US" dirty="0" smtClean="0"/>
              <a:t>A 32 Yrs female patient complaints of fever , breathlessness since 2  weeks  . Fever was low grade and intermittent with chills and </a:t>
            </a:r>
            <a:r>
              <a:rPr lang="en-US" dirty="0" err="1" smtClean="0"/>
              <a:t>rigors.breathlessness</a:t>
            </a:r>
            <a:r>
              <a:rPr lang="en-US" dirty="0" smtClean="0"/>
              <a:t> which is initially NYHA 2 ,now progress to NYHA 4 .history of </a:t>
            </a:r>
            <a:r>
              <a:rPr lang="en-US" dirty="0" err="1" smtClean="0"/>
              <a:t>orthopnea</a:t>
            </a:r>
            <a:r>
              <a:rPr lang="en-US" dirty="0" smtClean="0"/>
              <a:t> since 5 days .</a:t>
            </a:r>
          </a:p>
          <a:p>
            <a:r>
              <a:rPr lang="en-US" dirty="0" smtClean="0"/>
              <a:t>Known case of HIV positive status on ART Drugs since 1 year .</a:t>
            </a:r>
          </a:p>
          <a:p>
            <a:r>
              <a:rPr lang="en-US" dirty="0" smtClean="0"/>
              <a:t>On examination patient was sick looking ,had bilateral pitting edema . JVP –</a:t>
            </a:r>
            <a:r>
              <a:rPr lang="en-US" dirty="0" err="1" smtClean="0"/>
              <a:t>rised</a:t>
            </a:r>
            <a:r>
              <a:rPr lang="en-US" dirty="0" smtClean="0"/>
              <a:t> -10 cm of water ,</a:t>
            </a:r>
          </a:p>
          <a:p>
            <a:r>
              <a:rPr lang="en-US" dirty="0" smtClean="0"/>
              <a:t>Temperature-100 F ,Pulse rate -130/ </a:t>
            </a:r>
            <a:r>
              <a:rPr lang="en-US" dirty="0" err="1" smtClean="0"/>
              <a:t>mt,Blood</a:t>
            </a:r>
            <a:r>
              <a:rPr lang="en-US" dirty="0" smtClean="0"/>
              <a:t> pressure -90/60 </a:t>
            </a:r>
            <a:r>
              <a:rPr lang="en-US" dirty="0" err="1" smtClean="0"/>
              <a:t>mmHg,saturation</a:t>
            </a:r>
            <a:r>
              <a:rPr lang="en-US" dirty="0" smtClean="0"/>
              <a:t> -90 % with room air.</a:t>
            </a:r>
          </a:p>
          <a:p>
            <a:r>
              <a:rPr lang="en-US" dirty="0" smtClean="0"/>
              <a:t>RS – clear ,NVBS .</a:t>
            </a:r>
            <a:r>
              <a:rPr lang="en-US" dirty="0"/>
              <a:t> </a:t>
            </a:r>
            <a:endParaRPr lang="en-US" dirty="0" smtClean="0"/>
          </a:p>
          <a:p>
            <a:r>
              <a:rPr lang="en-US" dirty="0" smtClean="0"/>
              <a:t>CVS- muffled heart sounds </a:t>
            </a:r>
          </a:p>
          <a:p>
            <a:r>
              <a:rPr lang="en-US" dirty="0" err="1" smtClean="0"/>
              <a:t>Pericardiocentesis</a:t>
            </a:r>
            <a:r>
              <a:rPr lang="en-US" dirty="0" smtClean="0"/>
              <a:t> done under aseptic precautions with  echo guidance, 800ml pus with drawn, all materials disposed as per guidelines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a:ln>
            <a:solidFill>
              <a:srgbClr val="92D050"/>
            </a:solidFill>
          </a:ln>
        </p:spPr>
        <p:txBody>
          <a:bodyPr>
            <a:normAutofit fontScale="92500" lnSpcReduction="20000"/>
          </a:bodyPr>
          <a:lstStyle/>
          <a:p>
            <a:r>
              <a:rPr lang="en-US" dirty="0" smtClean="0"/>
              <a:t>Investigations-</a:t>
            </a:r>
          </a:p>
          <a:p>
            <a:r>
              <a:rPr lang="en-US" dirty="0" smtClean="0"/>
              <a:t>CBP-16,000 cells /mm3---Polymorphs-20%,lymphocytes-80%. ESR -96mm 1</a:t>
            </a:r>
            <a:r>
              <a:rPr lang="en-US" baseline="30000" dirty="0" smtClean="0"/>
              <a:t>st</a:t>
            </a:r>
            <a:r>
              <a:rPr lang="en-US" dirty="0" smtClean="0"/>
              <a:t> hour </a:t>
            </a:r>
          </a:p>
          <a:p>
            <a:r>
              <a:rPr lang="en-US" dirty="0" smtClean="0"/>
              <a:t>HIV –REACTIVE ,CD4 count  –45/mm3. </a:t>
            </a:r>
          </a:p>
          <a:p>
            <a:r>
              <a:rPr lang="en-US" dirty="0" smtClean="0"/>
              <a:t>Pericardial fluid analysis –</a:t>
            </a:r>
            <a:r>
              <a:rPr lang="en-US" dirty="0" err="1" smtClean="0"/>
              <a:t>colour</a:t>
            </a:r>
            <a:r>
              <a:rPr lang="en-US" dirty="0" smtClean="0"/>
              <a:t> –</a:t>
            </a:r>
            <a:r>
              <a:rPr lang="en-US" dirty="0" err="1" smtClean="0"/>
              <a:t>turbulant</a:t>
            </a:r>
            <a:r>
              <a:rPr lang="en-US" dirty="0" smtClean="0"/>
              <a:t> ,pus like </a:t>
            </a:r>
          </a:p>
          <a:p>
            <a:pPr>
              <a:buNone/>
            </a:pPr>
            <a:r>
              <a:rPr lang="en-US" dirty="0" smtClean="0"/>
              <a:t>     cell cont -5,600 cells/mm3, polymorphs-30 %,lymphocytes -70%,LDH-2103 U/L ,GLUCOSE—12 mg/dl ,PROTEINS –3.7 gm/dl ,,ADA-89,CBNAAT – positive ,cytology –negative , AFB stain –negative ,Gram stain –negative .but ACINETO BACTER  species isolated .</a:t>
            </a:r>
          </a:p>
          <a:p>
            <a:r>
              <a:rPr lang="en-US" dirty="0" smtClean="0"/>
              <a:t>Sensitive to </a:t>
            </a:r>
            <a:r>
              <a:rPr lang="en-US" dirty="0" err="1" smtClean="0"/>
              <a:t>Meropenam,Piperacillin</a:t>
            </a:r>
            <a:r>
              <a:rPr lang="en-US" dirty="0" smtClean="0"/>
              <a:t> –</a:t>
            </a:r>
            <a:r>
              <a:rPr lang="en-US" dirty="0" err="1" smtClean="0"/>
              <a:t>tazobactum,cefepime</a:t>
            </a:r>
            <a:r>
              <a:rPr lang="en-US" dirty="0" smtClean="0"/>
              <a:t> ,ciprofloxacin ,</a:t>
            </a:r>
            <a:r>
              <a:rPr lang="en-US" dirty="0" err="1" smtClean="0"/>
              <a:t>amikacin</a:t>
            </a:r>
            <a:r>
              <a:rPr lang="en-US"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t>Chest X  ray ,ECG,2D </a:t>
            </a:r>
            <a:r>
              <a:rPr lang="en-US" dirty="0" err="1" smtClean="0"/>
              <a:t>ECHO@admission</a:t>
            </a:r>
            <a:endParaRPr lang="en-US" dirty="0"/>
          </a:p>
        </p:txBody>
      </p:sp>
      <p:pic>
        <p:nvPicPr>
          <p:cNvPr id="1026" name="Picture 2"/>
          <p:cNvPicPr>
            <a:picLocks noGrp="1" noChangeAspect="1" noChangeArrowheads="1"/>
          </p:cNvPicPr>
          <p:nvPr>
            <p:ph idx="1"/>
          </p:nvPr>
        </p:nvPicPr>
        <p:blipFill>
          <a:blip r:embed="rId2"/>
          <a:srcRect l="58681" t="25485" r="6597" b="20476"/>
          <a:stretch>
            <a:fillRect/>
          </a:stretch>
        </p:blipFill>
        <p:spPr bwMode="auto">
          <a:xfrm>
            <a:off x="642910" y="928670"/>
            <a:ext cx="2786082" cy="25003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51098" t="26562" r="3331" b="29492"/>
          <a:stretch>
            <a:fillRect/>
          </a:stretch>
        </p:blipFill>
        <p:spPr bwMode="auto">
          <a:xfrm>
            <a:off x="4071934" y="1000108"/>
            <a:ext cx="4929222" cy="257176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50549" t="26562" r="3331" b="26563"/>
          <a:stretch>
            <a:fillRect/>
          </a:stretch>
        </p:blipFill>
        <p:spPr bwMode="auto">
          <a:xfrm>
            <a:off x="2143108" y="3857628"/>
            <a:ext cx="6000792" cy="300037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a:ln>
            <a:solidFill>
              <a:srgbClr val="92D050"/>
            </a:solidFill>
          </a:ln>
        </p:spPr>
        <p:txBody>
          <a:bodyPr>
            <a:normAutofit fontScale="70000" lnSpcReduction="20000"/>
          </a:bodyPr>
          <a:lstStyle/>
          <a:p>
            <a:r>
              <a:rPr lang="en-US" dirty="0" smtClean="0"/>
              <a:t>Treated  initially with </a:t>
            </a:r>
            <a:r>
              <a:rPr lang="en-US" dirty="0" err="1" smtClean="0"/>
              <a:t>inj.Meropenam</a:t>
            </a:r>
            <a:r>
              <a:rPr lang="en-US" dirty="0" smtClean="0"/>
              <a:t> 1 gm iv </a:t>
            </a:r>
            <a:r>
              <a:rPr lang="en-US" dirty="0" err="1" smtClean="0"/>
              <a:t>tid</a:t>
            </a:r>
            <a:r>
              <a:rPr lang="en-US" dirty="0" smtClean="0"/>
              <a:t> ,</a:t>
            </a:r>
            <a:r>
              <a:rPr lang="en-US" dirty="0" err="1" smtClean="0"/>
              <a:t>inj.Amikacin</a:t>
            </a:r>
            <a:r>
              <a:rPr lang="en-US" dirty="0" smtClean="0"/>
              <a:t> 500 mg iv bid and other supportive measures ,above drugs continued for 1 week.</a:t>
            </a:r>
          </a:p>
          <a:p>
            <a:r>
              <a:rPr lang="en-US" dirty="0" smtClean="0"/>
              <a:t>Pig tail catheter removed on DAY -5 ,as </a:t>
            </a:r>
            <a:r>
              <a:rPr lang="en-US" dirty="0" err="1" smtClean="0"/>
              <a:t>reaccumulation</a:t>
            </a:r>
            <a:r>
              <a:rPr lang="en-US" dirty="0" smtClean="0"/>
              <a:t> of fluid </a:t>
            </a:r>
            <a:r>
              <a:rPr lang="en-US" dirty="0" err="1" smtClean="0"/>
              <a:t>occures</a:t>
            </a:r>
            <a:r>
              <a:rPr lang="en-US" dirty="0" smtClean="0"/>
              <a:t> , after complete removal of </a:t>
            </a:r>
            <a:r>
              <a:rPr lang="en-US" dirty="0" err="1" smtClean="0"/>
              <a:t>fuid</a:t>
            </a:r>
            <a:r>
              <a:rPr lang="en-US" dirty="0" smtClean="0"/>
              <a:t>  &amp; catheter disposed as per guidelines .</a:t>
            </a:r>
          </a:p>
          <a:p>
            <a:r>
              <a:rPr lang="en-US" dirty="0" smtClean="0"/>
              <a:t>Started ATT--- </a:t>
            </a:r>
            <a:r>
              <a:rPr lang="en-US" dirty="0" err="1" smtClean="0"/>
              <a:t>isoniazide,rifampicin,ethambutol,pyrizinamide</a:t>
            </a:r>
            <a:r>
              <a:rPr lang="en-US" dirty="0" smtClean="0"/>
              <a:t>  – anti tubercular drugs as per guidelines ---stopped ART  for 2 weeks to prevent IRIS –immune reconstitution inflammatory syndrome .</a:t>
            </a:r>
          </a:p>
          <a:p>
            <a:r>
              <a:rPr lang="en-US" dirty="0" smtClean="0"/>
              <a:t>After 2 weeks started ART therapy ---</a:t>
            </a:r>
            <a:r>
              <a:rPr lang="en-US" dirty="0" err="1" smtClean="0"/>
              <a:t>lamivudine</a:t>
            </a:r>
            <a:r>
              <a:rPr lang="en-US" dirty="0" smtClean="0"/>
              <a:t> ,</a:t>
            </a:r>
            <a:r>
              <a:rPr lang="en-US" dirty="0" err="1" smtClean="0"/>
              <a:t>zidovudine,nevirapine</a:t>
            </a:r>
            <a:r>
              <a:rPr lang="en-US" dirty="0" smtClean="0"/>
              <a:t>  ,ATT drugs continued as for RNTCP Guidelines ,</a:t>
            </a:r>
          </a:p>
          <a:p>
            <a:r>
              <a:rPr lang="en-US" dirty="0" smtClean="0"/>
              <a:t>Pt discharged with ATT </a:t>
            </a:r>
            <a:r>
              <a:rPr lang="en-US" dirty="0" err="1" smtClean="0"/>
              <a:t>drugs&amp;ART</a:t>
            </a:r>
            <a:r>
              <a:rPr lang="en-US" dirty="0" smtClean="0"/>
              <a:t> Drugs    on </a:t>
            </a:r>
            <a:r>
              <a:rPr lang="en-US" dirty="0" err="1" smtClean="0"/>
              <a:t>followups</a:t>
            </a:r>
            <a:r>
              <a:rPr lang="en-US" dirty="0" smtClean="0"/>
              <a:t> -  pt shows symptomatically improvement ,her 2D ECHO,ECG  shows  normal - stopped  ATT after  6 months of course and continued ART as per guidelines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smtClean="0"/>
              <a:t>On </a:t>
            </a:r>
            <a:r>
              <a:rPr lang="en-US" dirty="0" err="1" smtClean="0"/>
              <a:t>followup</a:t>
            </a:r>
            <a:r>
              <a:rPr lang="en-US" dirty="0" smtClean="0"/>
              <a:t> chest x ray and 2D ECHO </a:t>
            </a:r>
            <a:endParaRPr lang="en-US" dirty="0"/>
          </a:p>
        </p:txBody>
      </p:sp>
      <p:pic>
        <p:nvPicPr>
          <p:cNvPr id="3074" name="Picture 2"/>
          <p:cNvPicPr>
            <a:picLocks noGrp="1" noChangeAspect="1" noChangeArrowheads="1"/>
          </p:cNvPicPr>
          <p:nvPr>
            <p:ph idx="1"/>
          </p:nvPr>
        </p:nvPicPr>
        <p:blipFill>
          <a:blip r:embed="rId2"/>
          <a:srcRect l="63889" t="25485" r="11805" b="48267"/>
          <a:stretch>
            <a:fillRect/>
          </a:stretch>
        </p:blipFill>
        <p:spPr bwMode="auto">
          <a:xfrm>
            <a:off x="571472" y="3143248"/>
            <a:ext cx="4143404" cy="26432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65923" t="25586" r="14861" b="47070"/>
          <a:stretch>
            <a:fillRect/>
          </a:stretch>
        </p:blipFill>
        <p:spPr bwMode="auto">
          <a:xfrm>
            <a:off x="4929190" y="3143248"/>
            <a:ext cx="3786214" cy="278608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l="59297" t="41016" r="7760" b="10156"/>
          <a:stretch>
            <a:fillRect/>
          </a:stretch>
        </p:blipFill>
        <p:spPr bwMode="auto">
          <a:xfrm>
            <a:off x="3000364" y="857232"/>
            <a:ext cx="4286280" cy="23574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457200" y="285728"/>
            <a:ext cx="8229600" cy="5840435"/>
          </a:xfrm>
          <a:ln>
            <a:solidFill>
              <a:srgbClr val="92D050"/>
            </a:solidFill>
          </a:ln>
        </p:spPr>
        <p:txBody>
          <a:bodyPr>
            <a:normAutofit fontScale="70000" lnSpcReduction="20000"/>
          </a:bodyPr>
          <a:lstStyle/>
          <a:p>
            <a:r>
              <a:rPr lang="en-US" dirty="0" smtClean="0"/>
              <a:t>DISCUSSION</a:t>
            </a:r>
          </a:p>
          <a:p>
            <a:r>
              <a:rPr lang="en-US" dirty="0" err="1" smtClean="0"/>
              <a:t>Pyopericardium</a:t>
            </a:r>
            <a:r>
              <a:rPr lang="en-US" dirty="0" smtClean="0"/>
              <a:t> (purulent </a:t>
            </a:r>
            <a:r>
              <a:rPr lang="en-US" dirty="0" err="1" smtClean="0"/>
              <a:t>pericarditis</a:t>
            </a:r>
            <a:r>
              <a:rPr lang="en-US" dirty="0" smtClean="0"/>
              <a:t>) occurs usually in severe bacterial infections; pneumonia being the commonest predisposing factor followed by sepsis.</a:t>
            </a:r>
          </a:p>
          <a:p>
            <a:r>
              <a:rPr lang="en-US" dirty="0" smtClean="0"/>
              <a:t>Involvement of pericardium usually occurs through retrograde lymphatic spread of TB from </a:t>
            </a:r>
            <a:r>
              <a:rPr lang="en-US" dirty="0" err="1" smtClean="0"/>
              <a:t>peritracheal</a:t>
            </a:r>
            <a:r>
              <a:rPr lang="en-US" dirty="0" smtClean="0"/>
              <a:t>, </a:t>
            </a:r>
            <a:r>
              <a:rPr lang="en-US" dirty="0" err="1" smtClean="0"/>
              <a:t>peribronchial</a:t>
            </a:r>
            <a:r>
              <a:rPr lang="en-US" dirty="0" smtClean="0"/>
              <a:t> and </a:t>
            </a:r>
            <a:r>
              <a:rPr lang="en-US" dirty="0" err="1" smtClean="0"/>
              <a:t>mediastinal</a:t>
            </a:r>
            <a:r>
              <a:rPr lang="en-US" dirty="0" smtClean="0"/>
              <a:t> lymph nodes. Contiguous spread from lung TB or by </a:t>
            </a:r>
            <a:r>
              <a:rPr lang="en-US" dirty="0" err="1" smtClean="0"/>
              <a:t>haematogenous</a:t>
            </a:r>
            <a:r>
              <a:rPr lang="en-US" dirty="0" smtClean="0"/>
              <a:t> spread from a distant primary TB infection is uncommon.</a:t>
            </a:r>
          </a:p>
          <a:p>
            <a:r>
              <a:rPr lang="en-US" dirty="0" smtClean="0"/>
              <a:t>In our case HIV status  was predisposing factor for tubercular </a:t>
            </a:r>
            <a:r>
              <a:rPr lang="en-US" dirty="0" err="1" smtClean="0"/>
              <a:t>pyopericardium</a:t>
            </a:r>
            <a:r>
              <a:rPr lang="en-US" dirty="0" smtClean="0"/>
              <a:t> .</a:t>
            </a:r>
          </a:p>
          <a:p>
            <a:r>
              <a:rPr lang="en-US" dirty="0" smtClean="0"/>
              <a:t>Echocardiography is the technique of choice for diagnosis of pericardial effusion and cardiac </a:t>
            </a:r>
            <a:r>
              <a:rPr lang="en-US" dirty="0" err="1" smtClean="0"/>
              <a:t>tamponade</a:t>
            </a:r>
            <a:r>
              <a:rPr lang="en-US" dirty="0" smtClean="0"/>
              <a:t>. Pericardial drainage under </a:t>
            </a:r>
            <a:r>
              <a:rPr lang="en-US" dirty="0" err="1" smtClean="0"/>
              <a:t>echocardiographic</a:t>
            </a:r>
            <a:r>
              <a:rPr lang="en-US" dirty="0" smtClean="0"/>
              <a:t> guidance through pigtail catheter is safe and effective.</a:t>
            </a:r>
          </a:p>
          <a:p>
            <a:r>
              <a:rPr lang="en-US" dirty="0" smtClean="0"/>
              <a:t>Initially, we did not consider TB as </a:t>
            </a:r>
            <a:r>
              <a:rPr lang="en-US" dirty="0" err="1" smtClean="0"/>
              <a:t>aetiology</a:t>
            </a:r>
            <a:r>
              <a:rPr lang="en-US" dirty="0" smtClean="0"/>
              <a:t> as the illness, As the patient did not show significant clinical improvement with antibiotic therapy and pericardial drainage, the only positive  bacterial culture report was considered to be probably due to contamination.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a:ln>
            <a:solidFill>
              <a:srgbClr val="92D050"/>
            </a:solidFill>
          </a:ln>
        </p:spPr>
        <p:txBody>
          <a:bodyPr>
            <a:normAutofit fontScale="70000" lnSpcReduction="20000"/>
          </a:bodyPr>
          <a:lstStyle/>
          <a:p>
            <a:r>
              <a:rPr lang="en-US" dirty="0" smtClean="0"/>
              <a:t>The diagnostic yield of AFB  and culture of pericardial fluid is variable and was 53% with conventional culture method using LJ medium and increased </a:t>
            </a:r>
            <a:r>
              <a:rPr lang="en-US" dirty="0" err="1" smtClean="0"/>
              <a:t>upto</a:t>
            </a:r>
            <a:r>
              <a:rPr lang="en-US" dirty="0" smtClean="0"/>
              <a:t> 75% with prompt bedside culture in double strength liquid medium of Kirchner. </a:t>
            </a:r>
          </a:p>
          <a:p>
            <a:r>
              <a:rPr lang="en-US" dirty="0" smtClean="0"/>
              <a:t>In our case CBNAAT shows positive ,AFB stain negative .</a:t>
            </a:r>
          </a:p>
          <a:p>
            <a:r>
              <a:rPr lang="en-US" dirty="0" smtClean="0"/>
              <a:t>Management of </a:t>
            </a:r>
            <a:r>
              <a:rPr lang="en-US" dirty="0" err="1" smtClean="0"/>
              <a:t>pyopericardium</a:t>
            </a:r>
            <a:r>
              <a:rPr lang="en-US" dirty="0" smtClean="0"/>
              <a:t> requires prompt pericardial drainage followed by treatment of underlying cause. But if the pericardial pus is thick, surgical procedures like </a:t>
            </a:r>
            <a:r>
              <a:rPr lang="en-US" dirty="0" err="1" smtClean="0"/>
              <a:t>pericardiectomy</a:t>
            </a:r>
            <a:r>
              <a:rPr lang="en-US" dirty="0" smtClean="0"/>
              <a:t> in addition to anti-TB treatment is required to manage </a:t>
            </a:r>
            <a:r>
              <a:rPr lang="en-US" dirty="0" err="1" smtClean="0"/>
              <a:t>tuberculous</a:t>
            </a:r>
            <a:r>
              <a:rPr lang="en-US" dirty="0" smtClean="0"/>
              <a:t> </a:t>
            </a:r>
            <a:r>
              <a:rPr lang="en-US" dirty="0" err="1" smtClean="0"/>
              <a:t>pyopericardium</a:t>
            </a:r>
            <a:r>
              <a:rPr lang="en-US" dirty="0" smtClean="0"/>
              <a:t>.</a:t>
            </a:r>
          </a:p>
          <a:p>
            <a:pPr>
              <a:buNone/>
            </a:pPr>
            <a:r>
              <a:rPr lang="en-US" sz="4000" dirty="0" smtClean="0"/>
              <a:t>    CONCLUSION</a:t>
            </a:r>
          </a:p>
          <a:p>
            <a:r>
              <a:rPr lang="en-US" dirty="0" smtClean="0"/>
              <a:t>Our case highlights the importance of early empiric anti-TB treatment with pericardial drainage for acute </a:t>
            </a:r>
            <a:r>
              <a:rPr lang="en-US" dirty="0" err="1" smtClean="0"/>
              <a:t>pyopericardium</a:t>
            </a:r>
            <a:r>
              <a:rPr lang="en-US" dirty="0" smtClean="0"/>
              <a:t> in an HIV positive status patient .</a:t>
            </a:r>
          </a:p>
          <a:p>
            <a:r>
              <a:rPr lang="en-US" dirty="0" smtClean="0"/>
              <a:t>After 2 weeks of ATT ,As pt have HIV positive status started ART  along with ATT , ATT drugs stopped after full course ,ART drugs continued.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1022</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 case of pyopericardium with tamponade in HIV patient </vt:lpstr>
      <vt:lpstr>Slide 2</vt:lpstr>
      <vt:lpstr>Slide 3</vt:lpstr>
      <vt:lpstr>Slide 4</vt:lpstr>
      <vt:lpstr>Chest X  ray ,ECG,2D ECHO@admission</vt:lpstr>
      <vt:lpstr>Slide 6</vt:lpstr>
      <vt:lpstr>On followup chest x ray and 2D ECHO </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pyopericardium with tamponade in HIV patient</dc:title>
  <dc:creator>DELL</dc:creator>
  <cp:lastModifiedBy>DELL</cp:lastModifiedBy>
  <cp:revision>21</cp:revision>
  <dcterms:created xsi:type="dcterms:W3CDTF">2024-02-08T17:06:59Z</dcterms:created>
  <dcterms:modified xsi:type="dcterms:W3CDTF">2024-02-08T20:31:05Z</dcterms:modified>
</cp:coreProperties>
</file>