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1.mp4"/><Relationship Id="rId7" Type="http://schemas.openxmlformats.org/officeDocument/2006/relationships/image" Target="../media/image16.png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1.mp4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p4"/><Relationship Id="rId7" Type="http://schemas.openxmlformats.org/officeDocument/2006/relationships/image" Target="../media/image18.png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3.mp4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5.mp4"/><Relationship Id="rId7" Type="http://schemas.openxmlformats.org/officeDocument/2006/relationships/image" Target="../media/image20.png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5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6.mp4"/><Relationship Id="rId1" Type="http://schemas.microsoft.com/office/2007/relationships/media" Target="../media/media16.mp4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8.mp4"/><Relationship Id="rId7" Type="http://schemas.openxmlformats.org/officeDocument/2006/relationships/image" Target="../media/image23.png"/><Relationship Id="rId2" Type="http://schemas.openxmlformats.org/officeDocument/2006/relationships/video" Target="../media/media17.mp4"/><Relationship Id="rId1" Type="http://schemas.microsoft.com/office/2007/relationships/media" Target="../media/media17.mp4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8.mp4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0.mp4"/><Relationship Id="rId7" Type="http://schemas.openxmlformats.org/officeDocument/2006/relationships/image" Target="../media/image25.png"/><Relationship Id="rId2" Type="http://schemas.openxmlformats.org/officeDocument/2006/relationships/video" Target="../media/media19.mp4"/><Relationship Id="rId1" Type="http://schemas.microsoft.com/office/2007/relationships/media" Target="../media/media19.mp4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0.mp4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1.mp4"/><Relationship Id="rId1" Type="http://schemas.microsoft.com/office/2007/relationships/media" Target="../media/media21.mp4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p4"/><Relationship Id="rId7" Type="http://schemas.openxmlformats.org/officeDocument/2006/relationships/image" Target="../media/image11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6.mp4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8.mp4"/><Relationship Id="rId7" Type="http://schemas.openxmlformats.org/officeDocument/2006/relationships/image" Target="../media/image13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8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crush “reversed”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.K. Naga Chaitanya</a:t>
            </a:r>
          </a:p>
          <a:p>
            <a:r>
              <a:rPr lang="en-GB" dirty="0" smtClean="0"/>
              <a:t>Aster </a:t>
            </a:r>
            <a:r>
              <a:rPr lang="en-GB" dirty="0" err="1" smtClean="0"/>
              <a:t>mims</a:t>
            </a:r>
            <a:r>
              <a:rPr lang="en-GB" dirty="0" smtClean="0"/>
              <a:t> </a:t>
            </a:r>
            <a:r>
              <a:rPr lang="en-GB" dirty="0" err="1" smtClean="0"/>
              <a:t>hospital,calicut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5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LAD stented using 2.5 * 28 mm DES with  3 * 15mm balloon in LAD- </a:t>
            </a:r>
            <a:r>
              <a:rPr lang="en-GB" sz="2800" dirty="0" smtClean="0"/>
              <a:t>diagonal and post dilated with 2.5 * 15mm NC balloon</a:t>
            </a:r>
            <a:endParaRPr lang="en-GB" sz="2800" dirty="0"/>
          </a:p>
        </p:txBody>
      </p:sp>
      <p:pic>
        <p:nvPicPr>
          <p:cNvPr id="4" name="se02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600" y="2070056"/>
            <a:ext cx="4195763" cy="4195762"/>
          </a:xfrm>
        </p:spPr>
      </p:pic>
      <p:pic>
        <p:nvPicPr>
          <p:cNvPr id="3" name="se03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1618" y="2070056"/>
            <a:ext cx="4175125" cy="4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LAD wire removed and stent crushed with 3 * 15 mm Balloon @14atm</a:t>
            </a:r>
            <a:endParaRPr lang="en-GB" sz="3600" dirty="0"/>
          </a:p>
        </p:txBody>
      </p:sp>
      <p:pic>
        <p:nvPicPr>
          <p:cNvPr id="4" name="se03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111" y="2139723"/>
            <a:ext cx="4195763" cy="4195762"/>
          </a:xfrm>
        </p:spPr>
      </p:pic>
      <p:pic>
        <p:nvPicPr>
          <p:cNvPr id="5" name="se04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22018" y="2139723"/>
            <a:ext cx="4201251" cy="420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Slow flow…</a:t>
            </a:r>
            <a:br>
              <a:rPr lang="en-GB" sz="3200" dirty="0" smtClean="0"/>
            </a:br>
            <a:r>
              <a:rPr lang="en-GB" sz="3200" dirty="0" smtClean="0"/>
              <a:t>LAD stent </a:t>
            </a:r>
            <a:r>
              <a:rPr lang="en-GB" sz="3200" dirty="0" err="1" smtClean="0"/>
              <a:t>recrossed</a:t>
            </a:r>
            <a:r>
              <a:rPr lang="en-GB" sz="3200" dirty="0" smtClean="0"/>
              <a:t> and serial dilatation done</a:t>
            </a:r>
            <a:endParaRPr lang="en-GB" sz="3200" dirty="0"/>
          </a:p>
        </p:txBody>
      </p:sp>
      <p:pic>
        <p:nvPicPr>
          <p:cNvPr id="4" name="se04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8257" y="2256912"/>
            <a:ext cx="4195763" cy="4195762"/>
          </a:xfrm>
        </p:spPr>
      </p:pic>
      <p:pic>
        <p:nvPicPr>
          <p:cNvPr id="5" name="se045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7846" y="2256912"/>
            <a:ext cx="4175125" cy="41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KBI done with 2.5 * 15 mm in LAD and 3 * 12 mm in diagonal @ 12 </a:t>
            </a:r>
            <a:r>
              <a:rPr lang="en-GB" sz="4000" dirty="0" err="1" smtClean="0"/>
              <a:t>atm</a:t>
            </a:r>
            <a:endParaRPr lang="en-GB" sz="4000" dirty="0"/>
          </a:p>
        </p:txBody>
      </p:sp>
      <p:pic>
        <p:nvPicPr>
          <p:cNvPr id="4" name="se046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2052638"/>
            <a:ext cx="4195763" cy="4195762"/>
          </a:xfrm>
        </p:spPr>
      </p:pic>
    </p:spTree>
    <p:extLst>
      <p:ext uri="{BB962C8B-B14F-4D97-AF65-F5344CB8AC3E}">
        <p14:creationId xmlns:p14="http://schemas.microsoft.com/office/powerpoint/2010/main" val="12431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Hazy lesion in mid LAD distal to stent edge, not </a:t>
            </a:r>
            <a:r>
              <a:rPr lang="en-GB" sz="2800" dirty="0" err="1" smtClean="0"/>
              <a:t>reolving</a:t>
            </a:r>
            <a:r>
              <a:rPr lang="en-GB" sz="2800" dirty="0" smtClean="0"/>
              <a:t> with vasodilators,? Intramural hematoma, stented with 2.25 *23 mm DES</a:t>
            </a:r>
            <a:endParaRPr lang="en-GB" sz="2800" dirty="0"/>
          </a:p>
        </p:txBody>
      </p:sp>
      <p:pic>
        <p:nvPicPr>
          <p:cNvPr id="4" name="se04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111" y="2131015"/>
            <a:ext cx="4195763" cy="4195762"/>
          </a:xfrm>
        </p:spPr>
      </p:pic>
      <p:pic>
        <p:nvPicPr>
          <p:cNvPr id="5" name="se05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2315" y="2131015"/>
            <a:ext cx="4140291" cy="414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POT done with 3.5 * 8 mm NC</a:t>
            </a:r>
            <a:endParaRPr lang="en-GB" dirty="0"/>
          </a:p>
        </p:txBody>
      </p:sp>
      <p:pic>
        <p:nvPicPr>
          <p:cNvPr id="4" name="se057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111" y="2070056"/>
            <a:ext cx="4195763" cy="4195762"/>
          </a:xfrm>
        </p:spPr>
      </p:pic>
      <p:pic>
        <p:nvPicPr>
          <p:cNvPr id="5" name="se059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6190" y="2070056"/>
            <a:ext cx="4157707" cy="41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Finally….</a:t>
            </a:r>
            <a:endParaRPr lang="en-GB" dirty="0"/>
          </a:p>
        </p:txBody>
      </p:sp>
      <p:pic>
        <p:nvPicPr>
          <p:cNvPr id="4" name="se060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4160" y="1376998"/>
            <a:ext cx="4871403" cy="4871402"/>
          </a:xfrm>
        </p:spPr>
      </p:pic>
    </p:spTree>
    <p:extLst>
      <p:ext uri="{BB962C8B-B14F-4D97-AF65-F5344CB8AC3E}">
        <p14:creationId xmlns:p14="http://schemas.microsoft.com/office/powerpoint/2010/main" val="41638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message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DK crush is the most extensively studied two stent  bifurcation technique and is  proved superior to </a:t>
            </a:r>
            <a:r>
              <a:rPr lang="en-GB" dirty="0" err="1" smtClean="0"/>
              <a:t>culotte</a:t>
            </a:r>
            <a:r>
              <a:rPr lang="en-GB" dirty="0" smtClean="0"/>
              <a:t> and TAP techniques with good long term outcomes.</a:t>
            </a:r>
          </a:p>
          <a:p>
            <a:r>
              <a:rPr lang="en-GB" dirty="0" smtClean="0"/>
              <a:t>Having knowledge of all the contemporary  bifurcation strategies helps to bail out the situation.</a:t>
            </a:r>
          </a:p>
          <a:p>
            <a:r>
              <a:rPr lang="en-GB" dirty="0" smtClean="0"/>
              <a:t>The optimal result especially in terms of stent expansion is much more important than the </a:t>
            </a:r>
            <a:r>
              <a:rPr lang="en-GB" dirty="0" err="1" smtClean="0"/>
              <a:t>the</a:t>
            </a:r>
            <a:r>
              <a:rPr lang="en-GB" dirty="0" smtClean="0"/>
              <a:t> selection of a specific two stent technique.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6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63 year old lady</a:t>
            </a:r>
          </a:p>
          <a:p>
            <a:r>
              <a:rPr lang="en-GB" dirty="0" smtClean="0"/>
              <a:t>DM and HTN</a:t>
            </a:r>
          </a:p>
          <a:p>
            <a:r>
              <a:rPr lang="en-GB" dirty="0" smtClean="0"/>
              <a:t>Central chest pain of 10 hrs duration</a:t>
            </a:r>
          </a:p>
          <a:p>
            <a:r>
              <a:rPr lang="en-GB" dirty="0" smtClean="0"/>
              <a:t>Hemodynamically stable</a:t>
            </a:r>
          </a:p>
          <a:p>
            <a:r>
              <a:rPr lang="en-GB" dirty="0" smtClean="0"/>
              <a:t>ECG : within normal limits</a:t>
            </a:r>
          </a:p>
          <a:p>
            <a:r>
              <a:rPr lang="en-GB" dirty="0" smtClean="0"/>
              <a:t>Echo : RWMA in LAD territory with good LV function</a:t>
            </a:r>
          </a:p>
          <a:p>
            <a:r>
              <a:rPr lang="en-GB" dirty="0" smtClean="0"/>
              <a:t>Trop I positive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3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604" y="502792"/>
            <a:ext cx="7936186" cy="121279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CAG showed Mid LAD 80% stenosis involving ostium of major diagonal(70%) medina </a:t>
            </a:r>
            <a:r>
              <a:rPr lang="en-GB" dirty="0" smtClean="0"/>
              <a:t>0,1,1 </a:t>
            </a:r>
            <a:r>
              <a:rPr lang="en-GB" dirty="0" smtClean="0"/>
              <a:t>and another discrete 90% stenosis of mid segment of diagonal.</a:t>
            </a:r>
            <a:endParaRPr lang="en-GB" dirty="0"/>
          </a:p>
        </p:txBody>
      </p:sp>
      <p:pic>
        <p:nvPicPr>
          <p:cNvPr id="4" name="se0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1972" y="1903458"/>
            <a:ext cx="3902075" cy="3902075"/>
          </a:xfrm>
          <a:prstGeom prst="rect">
            <a:avLst/>
          </a:prstGeom>
        </p:spPr>
      </p:pic>
      <p:pic>
        <p:nvPicPr>
          <p:cNvPr id="5" name="se001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09698" y="1903457"/>
            <a:ext cx="3902075" cy="39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Upfront two stents strategy</a:t>
            </a:r>
          </a:p>
          <a:p>
            <a:r>
              <a:rPr lang="en-GB" dirty="0" err="1" smtClean="0"/>
              <a:t>Culotte</a:t>
            </a:r>
            <a:r>
              <a:rPr lang="en-GB" dirty="0" smtClean="0"/>
              <a:t> vs crush</a:t>
            </a:r>
          </a:p>
          <a:p>
            <a:r>
              <a:rPr lang="en-GB" dirty="0" smtClean="0"/>
              <a:t>DK crush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0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/>
              <a:t>Predilatation</a:t>
            </a:r>
            <a:r>
              <a:rPr lang="en-GB" sz="2800" dirty="0" smtClean="0"/>
              <a:t> of lad with 2.5 * 15 and diagonal ostium with 2.5 * 15 NC balloons</a:t>
            </a:r>
            <a:endParaRPr lang="en-GB" sz="2800" dirty="0"/>
          </a:p>
        </p:txBody>
      </p:sp>
      <p:pic>
        <p:nvPicPr>
          <p:cNvPr id="4" name="se01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183" y="2087473"/>
            <a:ext cx="4195763" cy="4195762"/>
          </a:xfrm>
        </p:spPr>
      </p:pic>
      <p:pic>
        <p:nvPicPr>
          <p:cNvPr id="5" name="se01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47847" y="2087473"/>
            <a:ext cx="4209959" cy="42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Dissection in diagonal with slow flow…</a:t>
            </a:r>
          </a:p>
          <a:p>
            <a:r>
              <a:rPr lang="en-GB" dirty="0" smtClean="0"/>
              <a:t>ST depressions</a:t>
            </a:r>
          </a:p>
          <a:p>
            <a:r>
              <a:rPr lang="en-GB" dirty="0" smtClean="0"/>
              <a:t>Hypotension</a:t>
            </a:r>
          </a:p>
          <a:p>
            <a:r>
              <a:rPr lang="en-GB" dirty="0" smtClean="0"/>
              <a:t>Decided to stent Diagonal first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8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LAD-Diagonal stented with 3 *23 mm DES</a:t>
            </a:r>
            <a:endParaRPr lang="en-GB" sz="2800" dirty="0"/>
          </a:p>
        </p:txBody>
      </p:sp>
      <p:pic>
        <p:nvPicPr>
          <p:cNvPr id="4" name="se01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111" y="1643335"/>
            <a:ext cx="4195763" cy="4195762"/>
          </a:xfrm>
        </p:spPr>
      </p:pic>
      <p:pic>
        <p:nvPicPr>
          <p:cNvPr id="5" name="se016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7149" y="1643335"/>
            <a:ext cx="4193685" cy="41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 done with 3.5 * 8mm NC </a:t>
            </a:r>
            <a:endParaRPr lang="en-GB" dirty="0"/>
          </a:p>
        </p:txBody>
      </p:sp>
      <p:pic>
        <p:nvPicPr>
          <p:cNvPr id="4" name="se019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111" y="2061346"/>
            <a:ext cx="4195763" cy="4195762"/>
          </a:xfrm>
        </p:spPr>
      </p:pic>
      <p:pic>
        <p:nvPicPr>
          <p:cNvPr id="5" name="se020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26818" y="2061346"/>
            <a:ext cx="4192542" cy="41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6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LAD </a:t>
            </a:r>
            <a:r>
              <a:rPr lang="en-GB" sz="3200" dirty="0" err="1" smtClean="0"/>
              <a:t>recrossed,strut</a:t>
            </a:r>
            <a:r>
              <a:rPr lang="en-GB" sz="3200" dirty="0" smtClean="0"/>
              <a:t> opened and serial dilatation done with 2 and 2.5mm balloons</a:t>
            </a:r>
            <a:endParaRPr lang="en-GB" sz="3200" dirty="0"/>
          </a:p>
        </p:txBody>
      </p:sp>
      <p:pic>
        <p:nvPicPr>
          <p:cNvPr id="4" name="se02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6111" y="2052638"/>
            <a:ext cx="4195763" cy="4195762"/>
          </a:xfrm>
        </p:spPr>
      </p:pic>
    </p:spTree>
    <p:extLst>
      <p:ext uri="{BB962C8B-B14F-4D97-AF65-F5344CB8AC3E}">
        <p14:creationId xmlns:p14="http://schemas.microsoft.com/office/powerpoint/2010/main" val="3299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2056</TotalTime>
  <Words>309</Words>
  <Application>Microsoft Office PowerPoint</Application>
  <PresentationFormat>Widescreen</PresentationFormat>
  <Paragraphs>34</Paragraphs>
  <Slides>17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A crush “reversed”</vt:lpstr>
      <vt:lpstr>PowerPoint Presentation</vt:lpstr>
      <vt:lpstr>PowerPoint Presentation</vt:lpstr>
      <vt:lpstr>Strategy??</vt:lpstr>
      <vt:lpstr>Predilatation of lad with 2.5 * 15 and diagonal ostium with 2.5 * 15 NC balloons</vt:lpstr>
      <vt:lpstr>PowerPoint Presentation</vt:lpstr>
      <vt:lpstr>LAD-Diagonal stented with 3 *23 mm DES</vt:lpstr>
      <vt:lpstr>POT done with 3.5 * 8mm NC </vt:lpstr>
      <vt:lpstr>LAD recrossed,strut opened and serial dilatation done with 2 and 2.5mm balloons</vt:lpstr>
      <vt:lpstr>LAD stented using 2.5 * 28 mm DES with  3 * 15mm balloon in LAD- diagonal and post dilated with 2.5 * 15mm NC balloon</vt:lpstr>
      <vt:lpstr>LAD wire removed and stent crushed with 3 * 15 mm Balloon @14atm</vt:lpstr>
      <vt:lpstr>Slow flow… LAD stent recrossed and serial dilatation done</vt:lpstr>
      <vt:lpstr>KBI done with 2.5 * 15 mm in LAD and 3 * 12 mm in diagonal @ 12 atm</vt:lpstr>
      <vt:lpstr>Hazy lesion in mid LAD distal to stent edge, not reolving with vasodilators,? Intramural hematoma, stented with 2.25 *23 mm DES</vt:lpstr>
      <vt:lpstr>Final POT done with 3.5 * 8 mm NC</vt:lpstr>
      <vt:lpstr>Finally….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16</cp:revision>
  <dcterms:created xsi:type="dcterms:W3CDTF">2024-02-18T16:42:32Z</dcterms:created>
  <dcterms:modified xsi:type="dcterms:W3CDTF">2024-02-20T13:40:10Z</dcterms:modified>
</cp:coreProperties>
</file>