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58" r:id="rId4"/>
    <p:sldId id="263" r:id="rId5"/>
    <p:sldId id="259" r:id="rId6"/>
    <p:sldId id="257" r:id="rId7"/>
    <p:sldId id="260" r:id="rId8"/>
    <p:sldId id="266" r:id="rId9"/>
    <p:sldId id="270" r:id="rId10"/>
    <p:sldId id="261" r:id="rId11"/>
    <p:sldId id="26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EF76-77E8-4521-85E3-21E4F2E88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09F34-EE27-4037-9B24-633CF45F5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69E07-80ED-4571-9537-C1FACDC7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2991-A9A8-4432-8117-6982266B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3C2C-6BF7-4E10-AE00-28DB5BE5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541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9D46-46F7-4A3A-9167-59038586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22A0D-0EC8-4942-BA65-D2FAEB3AB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438F1-50F3-4D94-ADFA-CD2C4DF5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20F69-C95F-4873-9156-23741945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F5FEF-3361-47D8-9A02-93C7A60F1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93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37EC96-DB2C-4830-95E0-0DA7E6D27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00EE2-0A28-4174-B9AE-276FAAA27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FDEC5-DBBF-4498-85B7-DA1A8E4B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30446-03CA-4E04-B103-16179067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20195-FCAA-4AEE-9D81-614CF683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942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D6CE7-ADEB-4763-9346-1933B631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4919B-A517-4B60-9004-B4F70FA90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B713F-C762-4DB3-80ED-8789CF89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3D10A-62C4-499F-959C-DC77FA8F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9452-07D0-4362-B640-3AFCC5F8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7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4756-373B-4C9C-ADAE-68042504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CC94-0EFB-4ECF-B9DB-B654CF6FB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5DBE7-1371-4DC2-BC30-A8ED4EFB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B9A42-FE8D-44CF-A999-EB5F919EE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D7C8C-6727-41C0-AA25-BA592BAA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625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44FA-CF5C-4E6A-AFBB-342E3855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1F349-4196-4228-AB41-F21D458B0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E17D-DBAA-4E95-92D0-1D10EE1FF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47D8D-E1EB-4BA4-9CD2-82DA4790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EB5E9-49F1-4EED-B6C8-375D0433A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02E66-5BAC-4225-B92A-7BE81745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234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B3AA-B0B3-44EA-A474-A602CD86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25BC9-C9BA-42D5-94DA-33C32ADC5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DAE97-0E6B-41D8-9CB6-25D4A6AC1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4E494-CF67-4228-8131-83554C8EC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D5B8C-62E2-4115-8A3B-C3E7B9CE4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C6B51-15EB-4362-A994-26616272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37F65-D6A9-4530-BDEE-C2A6DA78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EDA5D-86FD-4B2A-87C1-1F22F083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868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20273-DDE2-4983-BDBF-DCE0CE53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4286B-EA82-4EFF-813C-605B1FFC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28190-8829-4266-B992-ABD5CFD5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54C7E-1361-4D96-B3EC-252D2F52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949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16A2-D18B-49E1-AF62-B103BA1E7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BF0EB-0194-4A79-ACF0-6D01D6EE0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B3F9C-B8D9-47A5-A4FA-81DE7F91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426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812B-5208-4618-978B-FEE0A496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691C0-E2B0-4871-970C-BF14BBEF1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232D8-1EAD-46DC-ABBA-E4E418CA5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197DB-832E-4200-8B9B-4A696BB5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65717-15D7-4A4D-B87A-83F0DB7F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8F591-D16F-4FE4-98F7-F2E08ED3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888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212C-4C7A-406E-8755-A6DD8734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42637-C1EE-4FA2-942D-31319ECC5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4A71A-4B53-4AC6-B2AA-210B627D0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030DC-D1A7-4D1E-ACD9-F9A5D66C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08C47-53EE-4933-BA15-D091A1D8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F6135-5D5F-4459-9AF7-F7843876E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3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9A050-5EF3-4546-A722-B4296796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C05F7-1771-4A40-917F-BCBE276DA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DB45E-2B44-4401-81B1-A2F0C49CB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0A996-8BBB-4482-A24F-6C21EE5EB9B5}" type="datetimeFigureOut">
              <a:rPr lang="en-IN" smtClean="0"/>
              <a:t>22-03-2024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55EA-4DA5-4CF6-B229-7C3043475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A955D-E66D-42A0-8E65-947B96DB9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42457-F421-4C14-A775-576F717F55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006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EF33-8399-46A3-AD2B-3CFE685992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BIFURCATION STENTING IN A CASE OF </a:t>
            </a:r>
            <a:r>
              <a:rPr lang="en-IN" b="1"/>
              <a:t>ACUTE STEMI WITH BRADYCARDIA AND HYPOTENSION</a:t>
            </a:r>
            <a:endParaRPr lang="en-IN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A8511-38BE-45FB-AB09-43F189EB8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1726"/>
            <a:ext cx="9144000" cy="1602768"/>
          </a:xfrm>
        </p:spPr>
        <p:txBody>
          <a:bodyPr>
            <a:normAutofit fontScale="77500" lnSpcReduction="20000"/>
          </a:bodyPr>
          <a:lstStyle/>
          <a:p>
            <a:r>
              <a:rPr lang="en-IN" sz="4600" b="1" dirty="0"/>
              <a:t>DR VARSHA KOUL</a:t>
            </a:r>
          </a:p>
          <a:p>
            <a:r>
              <a:rPr lang="en-IN" sz="3400" b="1" dirty="0"/>
              <a:t>SENIOR CONSULTANT CARDIOLOGY</a:t>
            </a:r>
          </a:p>
          <a:p>
            <a:r>
              <a:rPr lang="en-IN" sz="3400" b="1" dirty="0"/>
              <a:t>BATRA HOSPITAL AND MEDICAL RESEARCH CENTRE, NEW DELHI</a:t>
            </a:r>
          </a:p>
        </p:txBody>
      </p:sp>
    </p:spTree>
    <p:extLst>
      <p:ext uri="{BB962C8B-B14F-4D97-AF65-F5344CB8AC3E}">
        <p14:creationId xmlns:p14="http://schemas.microsoft.com/office/powerpoint/2010/main" val="2971777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B1FDDE-2B90-4409-B90B-42DF62CD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SKBI USING 3 X 16 MM STENT BALLOON IN LCX AND 3 X 12 NC BALLOON IN OM1</a:t>
            </a:r>
          </a:p>
        </p:txBody>
      </p:sp>
      <p:pic>
        <p:nvPicPr>
          <p:cNvPr id="9" name="22065_A202202221505188_R202202221505188_62">
            <a:hlinkClick r:id="" action="ppaction://media"/>
            <a:extLst>
              <a:ext uri="{FF2B5EF4-FFF2-40B4-BE49-F238E27FC236}">
                <a16:creationId xmlns:a16="http://schemas.microsoft.com/office/drawing/2014/main" id="{8B4E2349-B276-4368-AE06-A0B06FE120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013" y="1825625"/>
            <a:ext cx="7672387" cy="4351338"/>
          </a:xfrm>
        </p:spPr>
      </p:pic>
    </p:spTree>
    <p:extLst>
      <p:ext uri="{BB962C8B-B14F-4D97-AF65-F5344CB8AC3E}">
        <p14:creationId xmlns:p14="http://schemas.microsoft.com/office/powerpoint/2010/main" val="19773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FBF4E-DBDF-4FF5-89C2-D3411D8A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RESULT AFTER FINAL POT USING 3.5 X 8 NC BALLOON</a:t>
            </a:r>
          </a:p>
        </p:txBody>
      </p:sp>
      <p:pic>
        <p:nvPicPr>
          <p:cNvPr id="7" name="22065_A202202221505188_R202202221505188_72">
            <a:hlinkClick r:id="" action="ppaction://media"/>
            <a:extLst>
              <a:ext uri="{FF2B5EF4-FFF2-40B4-BE49-F238E27FC236}">
                <a16:creationId xmlns:a16="http://schemas.microsoft.com/office/drawing/2014/main" id="{FB6BEBCB-6DBD-4F86-BEE2-AB97ADB159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806" y="2051656"/>
            <a:ext cx="7672387" cy="4351338"/>
          </a:xfrm>
        </p:spPr>
      </p:pic>
    </p:spTree>
    <p:extLst>
      <p:ext uri="{BB962C8B-B14F-4D97-AF65-F5344CB8AC3E}">
        <p14:creationId xmlns:p14="http://schemas.microsoft.com/office/powerpoint/2010/main" val="25482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B627D-5B00-4E42-9813-7C732B09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TAKE HOME MESSAGE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40EB93-9D08-4652-9D8C-D8A8A2323D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1087" y="1248246"/>
            <a:ext cx="4351338" cy="5506094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0A4315-0F01-4FAA-BECF-5B82163333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IN" dirty="0"/>
              <a:t>PATIENT IS DOING WELL AT ALMOST 2 YEARS OF FOLLOW UP.</a:t>
            </a:r>
          </a:p>
          <a:p>
            <a:pPr algn="just"/>
            <a:r>
              <a:rPr lang="en-IN" dirty="0"/>
              <a:t>IN STEMI WITH TOTAL OCCLUSIONS, UNEXPECTED SURPRISES MAY BE UNEARTHED LIKE BIFURCATIONS, HEAVY  CALCIFICATION ETC. ONCE THE FLOW IS RESTORED</a:t>
            </a:r>
          </a:p>
          <a:p>
            <a:pPr algn="just"/>
            <a:r>
              <a:rPr lang="en-IN" dirty="0"/>
              <a:t>ANY BIFURCATION TECHNIQUE WHICH CAN ACHIEVE THE BEST RESULTS IN THE SHORTEST POSSIBLE </a:t>
            </a:r>
            <a:r>
              <a:rPr lang="en-IN"/>
              <a:t>TIME IS BENEFICIAL, EVEN </a:t>
            </a:r>
            <a:r>
              <a:rPr lang="en-IN" dirty="0"/>
              <a:t>IF UNCONVENTIONAL AS WE ALL KNOW THAT</a:t>
            </a:r>
          </a:p>
          <a:p>
            <a:pPr marL="0" indent="0" algn="ctr">
              <a:buNone/>
            </a:pPr>
            <a:r>
              <a:rPr lang="en-IN" sz="3800" b="1" i="1" dirty="0"/>
              <a:t>TIME IS MUSCLE</a:t>
            </a:r>
          </a:p>
        </p:txBody>
      </p:sp>
    </p:spTree>
    <p:extLst>
      <p:ext uri="{BB962C8B-B14F-4D97-AF65-F5344CB8AC3E}">
        <p14:creationId xmlns:p14="http://schemas.microsoft.com/office/powerpoint/2010/main" val="368881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FE4F3-97D9-4BF2-9FEE-31EBC110C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CASE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D0E27-37EF-402E-ABA7-97A05FE33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MR A, 49 YEAR OLD MALE, NORMOTENSIVE, NON-DIABETIC, SMOKER</a:t>
            </a:r>
          </a:p>
          <a:p>
            <a:r>
              <a:rPr lang="en-IN" dirty="0"/>
              <a:t>PRESENTED TO ER WITH CHEST PAIN FOR 2 HOURS WITH DIAPHORESIS</a:t>
            </a:r>
          </a:p>
          <a:p>
            <a:r>
              <a:rPr lang="en-IN" dirty="0"/>
              <a:t>ECG- ST ELEVATION IN INFERIOR LEADS</a:t>
            </a:r>
          </a:p>
          <a:p>
            <a:r>
              <a:rPr lang="en-IN" dirty="0"/>
              <a:t>PATIENT GIVEN TABLET ASPIRIN 325 MG, TABLET CLOPIDOGREL 300 MG, TABLET ATORVASTATIN 80 MG AND INJECTION UNFRACTIONATED HEPARIN 5000 U.</a:t>
            </a:r>
          </a:p>
          <a:p>
            <a:r>
              <a:rPr lang="en-IN" dirty="0"/>
              <a:t>PATIENT DEVELOPED BRADYCARDIA AND HYPOTENSION AND WAS IMMEDIATELY SHIFTED TO CARDIAC CATHETERIZATION LAB FOR CORONARY ANGIOGRAPHY AND REVASCULARIZATION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091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DE13-C8A1-4EE8-8C43-59E4906E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ECG AT PRESENTATION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EDED6E-A5B7-437F-BB10-83165ECC3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" r="4226" b="22905"/>
          <a:stretch/>
        </p:blipFill>
        <p:spPr>
          <a:xfrm rot="16200000">
            <a:off x="4345974" y="-441792"/>
            <a:ext cx="3760337" cy="9041261"/>
          </a:xfrm>
        </p:spPr>
      </p:pic>
    </p:spTree>
    <p:extLst>
      <p:ext uri="{BB962C8B-B14F-4D97-AF65-F5344CB8AC3E}">
        <p14:creationId xmlns:p14="http://schemas.microsoft.com/office/powerpoint/2010/main" val="278258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5AEBBA-2FA4-4A71-A8C1-FACDF43C8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/>
              <a:t>TPI WAS DONE F/B CORONARY ANGIOGRAM SHOWED 100% OCCLUSION OF LCX WITH LARGE THROMBUS BURDEN, OTHER VESSELS NORMAL</a:t>
            </a:r>
          </a:p>
        </p:txBody>
      </p:sp>
      <p:pic>
        <p:nvPicPr>
          <p:cNvPr id="19" name="22065_A202202221505188_R202202221505188_1 (1)">
            <a:hlinkClick r:id="" action="ppaction://media"/>
            <a:extLst>
              <a:ext uri="{FF2B5EF4-FFF2-40B4-BE49-F238E27FC236}">
                <a16:creationId xmlns:a16="http://schemas.microsoft.com/office/drawing/2014/main" id="{A337A265-CF0E-4B43-B828-33D319884D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6058" y="2301411"/>
            <a:ext cx="8661115" cy="351439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74181-3AB2-444D-9FEA-D8B8D3BEAA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681163"/>
            <a:ext cx="661827" cy="823912"/>
          </a:xfrm>
        </p:spPr>
        <p:txBody>
          <a:bodyPr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18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E98C-07EB-4C51-9E4B-242B96BD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BMW WIRE USED TO CROSS LESION IN LCX.</a:t>
            </a:r>
            <a:br>
              <a:rPr lang="en-IN" b="1" dirty="0"/>
            </a:br>
            <a:r>
              <a:rPr lang="en-IN" b="1" dirty="0"/>
              <a:t>BIFURCATION LESION LCX,OM1 (1,1,1) SEEN</a:t>
            </a:r>
          </a:p>
        </p:txBody>
      </p:sp>
      <p:pic>
        <p:nvPicPr>
          <p:cNvPr id="4" name="22065_A202202221505188_R202202221505188_7">
            <a:hlinkClick r:id="" action="ppaction://media"/>
            <a:extLst>
              <a:ext uri="{FF2B5EF4-FFF2-40B4-BE49-F238E27FC236}">
                <a16:creationId xmlns:a16="http://schemas.microsoft.com/office/drawing/2014/main" id="{EB4BD500-B77E-4089-BE06-1D9922B19C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013" y="1825625"/>
            <a:ext cx="7672387" cy="4351338"/>
          </a:xfrm>
        </p:spPr>
      </p:pic>
    </p:spTree>
    <p:extLst>
      <p:ext uri="{BB962C8B-B14F-4D97-AF65-F5344CB8AC3E}">
        <p14:creationId xmlns:p14="http://schemas.microsoft.com/office/powerpoint/2010/main" val="57224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0C6078-2CAB-45EF-AB6A-4116A1F0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/>
              <a:t>ANOTHER BMW WIRE USED TO CROSS LESION IN LCX, BOTH VESSELS PREDILATED SEQUENTIALLY USING 2.5 X 12 MM BALLON</a:t>
            </a:r>
          </a:p>
        </p:txBody>
      </p:sp>
      <p:pic>
        <p:nvPicPr>
          <p:cNvPr id="7" name="22065_A202202221505188_R202202221505188_16">
            <a:hlinkClick r:id="" action="ppaction://media"/>
            <a:extLst>
              <a:ext uri="{FF2B5EF4-FFF2-40B4-BE49-F238E27FC236}">
                <a16:creationId xmlns:a16="http://schemas.microsoft.com/office/drawing/2014/main" id="{A63C35B0-9A74-4298-BB28-CC9F88BF0B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013" y="1825625"/>
            <a:ext cx="7672387" cy="4351338"/>
          </a:xfrm>
        </p:spPr>
      </p:pic>
    </p:spTree>
    <p:extLst>
      <p:ext uri="{BB962C8B-B14F-4D97-AF65-F5344CB8AC3E}">
        <p14:creationId xmlns:p14="http://schemas.microsoft.com/office/powerpoint/2010/main" val="8255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45E1E3-422D-480A-A003-702CEF6C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/>
              <a:t>3 X 36 MM STENT DEPLOYED IN OM1 AND POST DILATED USING 3.5 X 12 MM NC BALLOON</a:t>
            </a:r>
          </a:p>
        </p:txBody>
      </p:sp>
      <p:pic>
        <p:nvPicPr>
          <p:cNvPr id="7" name="22065_A202202221505188_R202202221505188_26">
            <a:hlinkClick r:id="" action="ppaction://media"/>
            <a:extLst>
              <a:ext uri="{FF2B5EF4-FFF2-40B4-BE49-F238E27FC236}">
                <a16:creationId xmlns:a16="http://schemas.microsoft.com/office/drawing/2014/main" id="{C05BC158-72D1-41E0-90AE-9E57A2700F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013" y="1825625"/>
            <a:ext cx="7672387" cy="4351338"/>
          </a:xfrm>
        </p:spPr>
      </p:pic>
    </p:spTree>
    <p:extLst>
      <p:ext uri="{BB962C8B-B14F-4D97-AF65-F5344CB8AC3E}">
        <p14:creationId xmlns:p14="http://schemas.microsoft.com/office/powerpoint/2010/main" val="39868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09CF-2AE3-415C-84A6-E867BBF0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3" y="365125"/>
            <a:ext cx="11805006" cy="16762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br>
              <a:rPr lang="en-IN" sz="3600" b="1" dirty="0"/>
            </a:br>
            <a:r>
              <a:rPr lang="en-IN" sz="3200" b="1" dirty="0"/>
              <a:t>WHISPER WIRE USED TO RECROSS INTO LCX. </a:t>
            </a:r>
            <a:br>
              <a:rPr lang="en-IN" sz="3200" b="1" dirty="0"/>
            </a:br>
            <a:r>
              <a:rPr lang="en-IN" sz="3200" b="1" dirty="0"/>
              <a:t>STENT STRUTS SEQUENTIALLY DILATED USING 1.5 X 12 MM AND 2.5 X 12 MM BALLOONS</a:t>
            </a:r>
            <a:br>
              <a:rPr lang="en-IN" sz="3200" b="1" dirty="0"/>
            </a:br>
            <a:r>
              <a:rPr lang="en-IN" sz="3200" b="1" dirty="0"/>
              <a:t>3 X 16 MM STENT DEPLOYED IN LCX</a:t>
            </a:r>
            <a:br>
              <a:rPr lang="en-IN" sz="3600" b="1" dirty="0"/>
            </a:br>
            <a:endParaRPr lang="en-IN" sz="3600" b="1" dirty="0"/>
          </a:p>
        </p:txBody>
      </p:sp>
      <p:pic>
        <p:nvPicPr>
          <p:cNvPr id="4" name="22065_A202202221505188_R202202221505188_44">
            <a:hlinkClick r:id="" action="ppaction://media"/>
            <a:extLst>
              <a:ext uri="{FF2B5EF4-FFF2-40B4-BE49-F238E27FC236}">
                <a16:creationId xmlns:a16="http://schemas.microsoft.com/office/drawing/2014/main" id="{28575D22-CE88-4AE1-A099-D06DE8D888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806" y="2411252"/>
            <a:ext cx="7672387" cy="4351338"/>
          </a:xfrm>
        </p:spPr>
      </p:pic>
    </p:spTree>
    <p:extLst>
      <p:ext uri="{BB962C8B-B14F-4D97-AF65-F5344CB8AC3E}">
        <p14:creationId xmlns:p14="http://schemas.microsoft.com/office/powerpoint/2010/main" val="33249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B617-37F4-4654-B0FA-F78B8DC24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SKBI USING 3 X 16 MM STENT BALLOON IN LCX AND 3 X 12 NC BALLOON IN OM1</a:t>
            </a:r>
            <a:endParaRPr lang="en-IN" dirty="0"/>
          </a:p>
        </p:txBody>
      </p:sp>
      <p:pic>
        <p:nvPicPr>
          <p:cNvPr id="4" name="22065_A202202221505188_R202202221505188_61">
            <a:hlinkClick r:id="" action="ppaction://media"/>
            <a:extLst>
              <a:ext uri="{FF2B5EF4-FFF2-40B4-BE49-F238E27FC236}">
                <a16:creationId xmlns:a16="http://schemas.microsoft.com/office/drawing/2014/main" id="{D855F810-4E7D-429D-A131-014C019E40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013" y="1825625"/>
            <a:ext cx="7672387" cy="4351338"/>
          </a:xfrm>
        </p:spPr>
      </p:pic>
    </p:spTree>
    <p:extLst>
      <p:ext uri="{BB962C8B-B14F-4D97-AF65-F5344CB8AC3E}">
        <p14:creationId xmlns:p14="http://schemas.microsoft.com/office/powerpoint/2010/main" val="23325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329</Words>
  <Application>Microsoft Office PowerPoint</Application>
  <PresentationFormat>Widescreen</PresentationFormat>
  <Paragraphs>24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BIFURCATION STENTING IN A CASE OF ACUTE STEMI WITH BRADYCARDIA AND HYPOTENSION</vt:lpstr>
      <vt:lpstr>CASE HISTORY</vt:lpstr>
      <vt:lpstr>ECG AT PRESENTATION</vt:lpstr>
      <vt:lpstr>TPI WAS DONE F/B CORONARY ANGIOGRAM SHOWED 100% OCCLUSION OF LCX WITH LARGE THROMBUS BURDEN, OTHER VESSELS NORMAL</vt:lpstr>
      <vt:lpstr>BMW WIRE USED TO CROSS LESION IN LCX. BIFURCATION LESION LCX,OM1 (1,1,1) SEEN</vt:lpstr>
      <vt:lpstr>ANOTHER BMW WIRE USED TO CROSS LESION IN LCX, BOTH VESSELS PREDILATED SEQUENTIALLY USING 2.5 X 12 MM BALLON</vt:lpstr>
      <vt:lpstr>3 X 36 MM STENT DEPLOYED IN OM1 AND POST DILATED USING 3.5 X 12 MM NC BALLOON</vt:lpstr>
      <vt:lpstr> WHISPER WIRE USED TO RECROSS INTO LCX.  STENT STRUTS SEQUENTIALLY DILATED USING 1.5 X 12 MM AND 2.5 X 12 MM BALLOONS 3 X 16 MM STENT DEPLOYED IN LCX </vt:lpstr>
      <vt:lpstr>SKBI USING 3 X 16 MM STENT BALLOON IN LCX AND 3 X 12 NC BALLOON IN OM1</vt:lpstr>
      <vt:lpstr>SKBI USING 3 X 16 MM STENT BALLOON IN LCX AND 3 X 12 NC BALLOON IN OM1</vt:lpstr>
      <vt:lpstr>RESULT AFTER FINAL POT USING 3.5 X 8 NC BALLOON</vt:lpstr>
      <vt:lpstr>TAKE 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BIFURCATION STNTING IN A CASE OF ACUTE STEMI</dc:title>
  <dc:creator>Varsha Koul</dc:creator>
  <cp:lastModifiedBy>Krupa Sheth</cp:lastModifiedBy>
  <cp:revision>18</cp:revision>
  <dcterms:created xsi:type="dcterms:W3CDTF">2022-04-24T09:12:32Z</dcterms:created>
  <dcterms:modified xsi:type="dcterms:W3CDTF">2024-03-22T07:46:23Z</dcterms:modified>
</cp:coreProperties>
</file>