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9" r:id="rId4"/>
    <p:sldId id="26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40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C:\Users\cath%20lab\Desktop\DR%20DEVANG%20DESAI%20PRESENTATION-DEB\dr.jasmin%20deb\BHATT_CHETAN_64Y_M_\BHATT_CHETAN_64Y_M\se006.avi" TargetMode="External"/><Relationship Id="rId1" Type="http://schemas.openxmlformats.org/officeDocument/2006/relationships/video" Target="file:///C:\Users\cath%20lab\Desktop\dr.jasmin%20deb\BHATT_CHETAN_64Y_M\se004.avi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9633-6541-F22D-963D-F016D9E33A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81000"/>
            <a:ext cx="7772400" cy="1975104"/>
          </a:xfrm>
        </p:spPr>
        <p:txBody>
          <a:bodyPr/>
          <a:lstStyle/>
          <a:p>
            <a:r>
              <a:rPr lang="en-IN" dirty="0"/>
              <a:t>DRUG ELUTING BALLOON FOR CORONARY Bifurcation </a:t>
            </a:r>
            <a:r>
              <a:rPr lang="en-IN" dirty="0" err="1"/>
              <a:t>lesion:A</a:t>
            </a:r>
            <a:r>
              <a:rPr lang="en-IN"/>
              <a:t> HYBRID STRATEGY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076B7-022C-5E4A-B738-F33821E4CB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1219200"/>
            <a:ext cx="8077200" cy="2831396"/>
          </a:xfrm>
        </p:spPr>
        <p:txBody>
          <a:bodyPr>
            <a:normAutofit/>
          </a:bodyPr>
          <a:lstStyle/>
          <a:p>
            <a:r>
              <a:rPr lang="en-IN" b="1" dirty="0"/>
              <a:t>DR. DEVANG DESAI(DM Cardiology ,Senior Interventional Cardiologist)</a:t>
            </a:r>
          </a:p>
          <a:p>
            <a:r>
              <a:rPr lang="en-IN" b="1" dirty="0"/>
              <a:t>DR JASMIN VAHORA(DNB  Cardiology, Interventional Cardiologist)</a:t>
            </a:r>
          </a:p>
          <a:p>
            <a:r>
              <a:rPr lang="en-IN" dirty="0">
                <a:solidFill>
                  <a:schemeClr val="tx1"/>
                </a:solidFill>
              </a:rPr>
              <a:t>UNICARE HEART HOSPITAL &amp; RESEARCH CENTRE,SURAT</a:t>
            </a:r>
          </a:p>
        </p:txBody>
      </p:sp>
    </p:spTree>
    <p:extLst>
      <p:ext uri="{BB962C8B-B14F-4D97-AF65-F5344CB8AC3E}">
        <p14:creationId xmlns:p14="http://schemas.microsoft.com/office/powerpoint/2010/main" val="307253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e004.avi">
            <a:hlinkClick r:id="" action="ppaction://media"/>
          </p:cNvPr>
          <p:cNvPicPr>
            <a:picLocks noGrp="1" noRot="1" noChangeAspect="1"/>
          </p:cNvPicPr>
          <p:nvPr>
            <p:ph sz="quarter" idx="4294967295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657600" y="304800"/>
            <a:ext cx="2438400" cy="1905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7200" y="304800"/>
            <a:ext cx="342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/>
              <a:t>FINAL  RESULT</a:t>
            </a:r>
          </a:p>
        </p:txBody>
      </p:sp>
      <p:pic>
        <p:nvPicPr>
          <p:cNvPr id="6" name="se006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429000" y="2362200"/>
            <a:ext cx="48768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6CF9C-C78C-46D1-9C35-EA69B258F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296" y="0"/>
            <a:ext cx="8605704" cy="604007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     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DCB-only PCI is very promising  -</a:t>
            </a:r>
            <a:r>
              <a:rPr lang="en-US" sz="2400" b="1" i="1" dirty="0">
                <a:solidFill>
                  <a:schemeClr val="tx1"/>
                </a:solidFill>
              </a:rPr>
              <a:t>4</a:t>
            </a:r>
            <a:r>
              <a:rPr lang="en-US" sz="2400" b="1" i="1" baseline="30000" dirty="0">
                <a:solidFill>
                  <a:schemeClr val="tx1"/>
                </a:solidFill>
              </a:rPr>
              <a:t>th</a:t>
            </a:r>
            <a:r>
              <a:rPr lang="en-US" sz="2400" b="1" i="1" dirty="0">
                <a:solidFill>
                  <a:schemeClr val="tx1"/>
                </a:solidFill>
              </a:rPr>
              <a:t> Revolution in Coronary interventions</a:t>
            </a:r>
            <a:r>
              <a:rPr lang="en-US" sz="2400" b="1" dirty="0">
                <a:solidFill>
                  <a:schemeClr val="tx1"/>
                </a:solidFill>
              </a:rPr>
              <a:t>.- opened new horizons- Indications for this new technology- </a:t>
            </a:r>
          </a:p>
          <a:p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1.</a:t>
            </a:r>
            <a:r>
              <a:rPr lang="en-US" dirty="0">
                <a:solidFill>
                  <a:schemeClr val="tx1"/>
                </a:solidFill>
              </a:rPr>
              <a:t>Small Vessels &lt;2mm</a:t>
            </a:r>
          </a:p>
          <a:p>
            <a:r>
              <a:rPr lang="en-US" dirty="0">
                <a:solidFill>
                  <a:schemeClr val="tx1"/>
                </a:solidFill>
              </a:rPr>
              <a:t>2.ISR/ Stent delivery failure</a:t>
            </a:r>
          </a:p>
          <a:p>
            <a:r>
              <a:rPr lang="en-US" dirty="0">
                <a:solidFill>
                  <a:schemeClr val="tx1"/>
                </a:solidFill>
              </a:rPr>
              <a:t>3.Branch lesions-  OM, Diagonals, PDA, PLV</a:t>
            </a:r>
          </a:p>
          <a:p>
            <a:r>
              <a:rPr lang="en-US" dirty="0">
                <a:solidFill>
                  <a:schemeClr val="tx1"/>
                </a:solidFill>
              </a:rPr>
              <a:t>4. True Bifurcations with long (&gt;5mm) SB lesions or complex SB ISR difficult to treat with DES</a:t>
            </a:r>
          </a:p>
          <a:p>
            <a:r>
              <a:rPr lang="en-US" b="1" dirty="0">
                <a:solidFill>
                  <a:schemeClr val="tx1"/>
                </a:solidFill>
              </a:rPr>
              <a:t>5.Bifurcation lesions-</a:t>
            </a:r>
            <a:r>
              <a:rPr lang="en-US" b="1" i="1" dirty="0">
                <a:solidFill>
                  <a:schemeClr val="tx1"/>
                </a:solidFill>
              </a:rPr>
              <a:t>DES MB and DCB SB strategy </a:t>
            </a:r>
          </a:p>
          <a:p>
            <a:r>
              <a:rPr lang="en-US" dirty="0">
                <a:solidFill>
                  <a:schemeClr val="tx1"/>
                </a:solidFill>
              </a:rPr>
              <a:t>6.Mid-Distal segments of main vessels</a:t>
            </a:r>
          </a:p>
          <a:p>
            <a:r>
              <a:rPr lang="en-US" dirty="0">
                <a:solidFill>
                  <a:schemeClr val="tx1"/>
                </a:solidFill>
              </a:rPr>
              <a:t>7.Long segment CTO- Long DCB &amp;  focal stenting.</a:t>
            </a:r>
          </a:p>
          <a:p>
            <a:r>
              <a:rPr lang="en-US" dirty="0">
                <a:solidFill>
                  <a:schemeClr val="tx1"/>
                </a:solidFill>
              </a:rPr>
              <a:t>8.HBR,Planned recent surgery.</a:t>
            </a:r>
          </a:p>
          <a:p>
            <a:r>
              <a:rPr lang="en-US" dirty="0">
                <a:solidFill>
                  <a:schemeClr val="tx1"/>
                </a:solidFill>
              </a:rPr>
              <a:t>9.PVD- FDA approved in 2016</a:t>
            </a:r>
          </a:p>
          <a:p>
            <a:r>
              <a:rPr lang="en-US" dirty="0">
                <a:solidFill>
                  <a:schemeClr val="tx1"/>
                </a:solidFill>
              </a:rPr>
              <a:t>10. Blocked AV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i="1" dirty="0">
                <a:solidFill>
                  <a:schemeClr val="tx1"/>
                </a:solidFill>
              </a:rPr>
              <a:t>Excellent tool for revascularization, </a:t>
            </a:r>
            <a:r>
              <a:rPr lang="en-US" b="1" i="1" dirty="0">
                <a:solidFill>
                  <a:schemeClr val="tx1"/>
                </a:solidFill>
              </a:rPr>
              <a:t>provided Pre-dilatation is optimal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34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4615CD-D56D-40A2-6E33-EE3108BA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914400"/>
          </a:xfrm>
        </p:spPr>
        <p:txBody>
          <a:bodyPr/>
          <a:lstStyle/>
          <a:p>
            <a:r>
              <a:rPr lang="en-IN" sz="3600" b="1" dirty="0">
                <a:latin typeface="Arial" pitchFamily="34" charset="0"/>
                <a:cs typeface="Arial" pitchFamily="34" charset="0"/>
              </a:rPr>
              <a:t>Role of DCB in Bifurcation Lesions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BF61C18-105C-C638-5B0A-92C34C0AB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373" y="990600"/>
            <a:ext cx="8884627" cy="4351338"/>
          </a:xfrm>
        </p:spPr>
        <p:txBody>
          <a:bodyPr>
            <a:normAutofit fontScale="25000" lnSpcReduction="20000"/>
          </a:bodyPr>
          <a:lstStyle/>
          <a:p>
            <a:endParaRPr lang="en-IN" dirty="0"/>
          </a:p>
          <a:p>
            <a:r>
              <a:rPr lang="en-IN" sz="7000" dirty="0">
                <a:latin typeface="Arial" pitchFamily="34" charset="0"/>
                <a:cs typeface="Arial" pitchFamily="34" charset="0"/>
              </a:rPr>
              <a:t>DCB treatment of the SB –valuable and safe alternative strategy.</a:t>
            </a:r>
          </a:p>
          <a:p>
            <a:pPr marL="0" indent="0">
              <a:buNone/>
            </a:pPr>
            <a:endParaRPr lang="en-IN" sz="7000" dirty="0">
              <a:latin typeface="Arial" pitchFamily="34" charset="0"/>
              <a:cs typeface="Arial" pitchFamily="34" charset="0"/>
            </a:endParaRPr>
          </a:p>
          <a:p>
            <a:r>
              <a:rPr lang="en-IN" sz="7000" dirty="0">
                <a:latin typeface="Arial" pitchFamily="34" charset="0"/>
                <a:cs typeface="Arial" pitchFamily="34" charset="0"/>
              </a:rPr>
              <a:t>DES in MV and DCB in SB</a:t>
            </a:r>
          </a:p>
          <a:p>
            <a:pPr marL="0" indent="0">
              <a:buNone/>
            </a:pPr>
            <a:r>
              <a:rPr lang="en-IN" sz="7000" dirty="0">
                <a:latin typeface="Arial" pitchFamily="34" charset="0"/>
                <a:cs typeface="Arial" pitchFamily="34" charset="0"/>
              </a:rPr>
              <a:t>       safe approach with low rate of complications</a:t>
            </a:r>
          </a:p>
          <a:p>
            <a:pPr marL="0" indent="0">
              <a:buNone/>
            </a:pPr>
            <a:r>
              <a:rPr lang="en-IN" sz="7000" dirty="0">
                <a:latin typeface="Arial" pitchFamily="34" charset="0"/>
                <a:cs typeface="Arial" pitchFamily="34" charset="0"/>
              </a:rPr>
              <a:t>                -BIOLUX-1</a:t>
            </a:r>
          </a:p>
          <a:p>
            <a:pPr marL="0" indent="0">
              <a:buNone/>
            </a:pPr>
            <a:r>
              <a:rPr lang="en-IN" sz="7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</a:t>
            </a:r>
          </a:p>
          <a:p>
            <a:pPr marL="0" indent="0">
              <a:buNone/>
            </a:pPr>
            <a:r>
              <a:rPr lang="en-IN" sz="7000" dirty="0">
                <a:latin typeface="Arial" pitchFamily="34" charset="0"/>
                <a:cs typeface="Arial" pitchFamily="34" charset="0"/>
              </a:rPr>
              <a:t>                -SARPEDON</a:t>
            </a:r>
          </a:p>
          <a:p>
            <a:pPr marL="0" indent="0">
              <a:buNone/>
            </a:pPr>
            <a:r>
              <a:rPr lang="en-IN" sz="7000" dirty="0">
                <a:latin typeface="Arial" pitchFamily="34" charset="0"/>
                <a:cs typeface="Arial" pitchFamily="34" charset="0"/>
              </a:rPr>
              <a:t>                                                                                </a:t>
            </a:r>
          </a:p>
          <a:p>
            <a:pPr marL="0" indent="0">
              <a:buNone/>
            </a:pPr>
            <a:r>
              <a:rPr lang="en-IN" sz="7000" dirty="0">
                <a:latin typeface="Arial" pitchFamily="34" charset="0"/>
                <a:cs typeface="Arial" pitchFamily="34" charset="0"/>
              </a:rPr>
              <a:t>                -DEBSIDE(</a:t>
            </a:r>
            <a:r>
              <a:rPr lang="en-IN" sz="7000" dirty="0" err="1">
                <a:latin typeface="Arial" pitchFamily="34" charset="0"/>
                <a:cs typeface="Arial" pitchFamily="34" charset="0"/>
              </a:rPr>
              <a:t>Denubio</a:t>
            </a:r>
            <a:r>
              <a:rPr lang="en-IN" sz="7000" dirty="0">
                <a:latin typeface="Arial" pitchFamily="34" charset="0"/>
                <a:cs typeface="Arial" pitchFamily="34" charset="0"/>
              </a:rPr>
              <a:t>  DCB)</a:t>
            </a:r>
          </a:p>
          <a:p>
            <a:pPr marL="0" indent="0">
              <a:buNone/>
            </a:pPr>
            <a:endParaRPr lang="en-IN" sz="7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N" sz="7000" dirty="0">
              <a:latin typeface="Arial" pitchFamily="34" charset="0"/>
              <a:cs typeface="Arial" pitchFamily="34" charset="0"/>
            </a:endParaRPr>
          </a:p>
          <a:p>
            <a:r>
              <a:rPr lang="en-IN" sz="7000" b="1" dirty="0">
                <a:latin typeface="Arial" pitchFamily="34" charset="0"/>
                <a:cs typeface="Arial" pitchFamily="34" charset="0"/>
              </a:rPr>
              <a:t>BABILON- Multicentre randomised study</a:t>
            </a:r>
            <a:r>
              <a:rPr lang="en-IN" sz="7000" dirty="0">
                <a:latin typeface="Arial" pitchFamily="34" charset="0"/>
                <a:cs typeface="Arial" pitchFamily="34" charset="0"/>
              </a:rPr>
              <a:t> derived</a:t>
            </a:r>
          </a:p>
          <a:p>
            <a:endParaRPr lang="en-IN" sz="7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N" sz="7000" dirty="0">
                <a:latin typeface="Arial" pitchFamily="34" charset="0"/>
                <a:cs typeface="Arial" pitchFamily="34" charset="0"/>
              </a:rPr>
              <a:t>    Use of DCB followed by BMS was inferior to a DES strategy in the main vessel.</a:t>
            </a:r>
          </a:p>
          <a:p>
            <a:pPr>
              <a:buNone/>
            </a:pPr>
            <a:endParaRPr lang="en-IN" sz="7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N" sz="7000" dirty="0">
                <a:latin typeface="Arial" pitchFamily="34" charset="0"/>
                <a:cs typeface="Arial" pitchFamily="34" charset="0"/>
              </a:rPr>
              <a:t>    DCB were characterised by a High safety and efficacy profile when used in the SB</a:t>
            </a:r>
          </a:p>
          <a:p>
            <a:pPr marL="0" indent="0">
              <a:buNone/>
            </a:pPr>
            <a:r>
              <a:rPr lang="en-IN" sz="70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IN" sz="7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55978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2092D-9856-415E-ACE0-F0877AA1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IN" dirty="0"/>
              <a:t>Practical Points Before DCB Usage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708BB-FAFD-4D1F-A53A-3F8D53DD7AE3}"/>
              </a:ext>
            </a:extLst>
          </p:cNvPr>
          <p:cNvSpPr txBox="1"/>
          <p:nvPr/>
        </p:nvSpPr>
        <p:spPr>
          <a:xfrm>
            <a:off x="381000" y="990600"/>
            <a:ext cx="84258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Proper Vessel Preparation is a must with available Plaque Modification Tools.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Pre-dilation of the lesion with a Balloon 0.5-1.0 mm. Smaller than the Intended DCB size.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Ensure adequate 1:1 sizing between the vessel and DCB.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Minimise transfer time from access to DCB inflation.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b="1" dirty="0"/>
              <a:t>Usage of DCB has to be done as a Drug Delivery Device and not as a   Pre-Dilation balloon.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Single Prolonged inflation is better for complete drug transfer from DCB to Vessel usually </a:t>
            </a:r>
            <a:r>
              <a:rPr lang="en-IN" sz="2400" b="1" dirty="0"/>
              <a:t>(60 sec. / total inflation time adding to 60 sec).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If not tolerated by Patient, Fractional release in quick intermittent inflation should be sought for till recommended time is completed with </a:t>
            </a:r>
            <a:r>
              <a:rPr lang="en-IN" sz="2400" b="1" dirty="0"/>
              <a:t>not more than 3 min of DCB in blood stream in deflated state.  </a:t>
            </a:r>
          </a:p>
        </p:txBody>
      </p:sp>
    </p:spTree>
    <p:extLst>
      <p:ext uri="{BB962C8B-B14F-4D97-AF65-F5344CB8AC3E}">
        <p14:creationId xmlns:p14="http://schemas.microsoft.com/office/powerpoint/2010/main" val="364475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12B621-EFED-B7DD-921D-A0549C667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Case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6F75A6A-AF88-893E-12D1-1F573D72E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81330"/>
            <a:ext cx="3429000" cy="4525963"/>
          </a:xfrm>
        </p:spPr>
        <p:txBody>
          <a:bodyPr>
            <a:normAutofit fontScale="92500" lnSpcReduction="10000"/>
          </a:bodyPr>
          <a:lstStyle/>
          <a:p>
            <a:r>
              <a:rPr lang="en-IN" dirty="0"/>
              <a:t>64 year old hypertensive male patient with c/o chest pain</a:t>
            </a:r>
          </a:p>
          <a:p>
            <a:endParaRPr lang="en-IN" dirty="0"/>
          </a:p>
          <a:p>
            <a:endParaRPr lang="en-IN" dirty="0"/>
          </a:p>
          <a:p>
            <a:r>
              <a:rPr lang="en-IN" dirty="0"/>
              <a:t>CAG showed Bifurcation lesion LAD,D1</a:t>
            </a:r>
          </a:p>
          <a:p>
            <a:pPr>
              <a:buNone/>
            </a:pPr>
            <a:r>
              <a:rPr lang="en-IN" dirty="0"/>
              <a:t>   (Medina 1,1,1)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3F4DC8-5DE6-5556-D73F-3A4544212B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3032"/>
          <a:stretch/>
        </p:blipFill>
        <p:spPr>
          <a:xfrm>
            <a:off x="6722919" y="381000"/>
            <a:ext cx="2421081" cy="3136946"/>
          </a:xfrm>
          <a:prstGeom prst="rect">
            <a:avLst/>
          </a:prstGeom>
        </p:spPr>
      </p:pic>
      <p:pic>
        <p:nvPicPr>
          <p:cNvPr id="4" name="Picture 3" descr="A close-up of a medical scan&#10;&#10;Description automatically generated with low confidence">
            <a:extLst>
              <a:ext uri="{FF2B5EF4-FFF2-40B4-BE49-F238E27FC236}">
                <a16:creationId xmlns:a16="http://schemas.microsoft.com/office/drawing/2014/main" id="{72637909-8728-0C0B-913C-D8BCFE4279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"/>
          <a:stretch/>
        </p:blipFill>
        <p:spPr>
          <a:xfrm>
            <a:off x="6795653" y="3607764"/>
            <a:ext cx="2286000" cy="3136946"/>
          </a:xfrm>
          <a:prstGeom prst="rect">
            <a:avLst/>
          </a:prstGeom>
        </p:spPr>
      </p:pic>
      <p:pic>
        <p:nvPicPr>
          <p:cNvPr id="8" name="Picture 7" descr="A picture containing sketch, horse, black and white&#10;&#10;Description automatically generated">
            <a:extLst>
              <a:ext uri="{FF2B5EF4-FFF2-40B4-BE49-F238E27FC236}">
                <a16:creationId xmlns:a16="http://schemas.microsoft.com/office/drawing/2014/main" id="{AB9C779E-10C3-ACBA-D707-38CA73EC35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/>
          <a:stretch/>
        </p:blipFill>
        <p:spPr>
          <a:xfrm>
            <a:off x="4052456" y="3671455"/>
            <a:ext cx="2743198" cy="30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8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8D8070-5B0E-AB4A-E815-87AE8262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/>
          <a:lstStyle/>
          <a:p>
            <a:r>
              <a:rPr lang="en-IN" b="1" dirty="0"/>
              <a:t>PREDILATATION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8584D1-575B-3C58-C9E8-7E3CE4514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9"/>
            <a:ext cx="4800600" cy="4525963"/>
          </a:xfrm>
        </p:spPr>
        <p:txBody>
          <a:bodyPr>
            <a:normAutofit/>
          </a:bodyPr>
          <a:lstStyle/>
          <a:p>
            <a:r>
              <a:rPr lang="en-IN" dirty="0"/>
              <a:t>D1 lesion was crossed with 0.014”runthrough NS wire</a:t>
            </a:r>
          </a:p>
          <a:p>
            <a:endParaRPr lang="en-IN" dirty="0"/>
          </a:p>
          <a:p>
            <a:r>
              <a:rPr lang="en-IN" dirty="0" err="1"/>
              <a:t>Predilatation</a:t>
            </a:r>
            <a:r>
              <a:rPr lang="en-IN" dirty="0"/>
              <a:t> of D1 done with 1.5x8 mm </a:t>
            </a:r>
          </a:p>
          <a:p>
            <a:pPr>
              <a:buNone/>
            </a:pPr>
            <a:r>
              <a:rPr lang="en-IN" dirty="0"/>
              <a:t>    semi compliant balloon</a:t>
            </a:r>
          </a:p>
          <a:p>
            <a:endParaRPr lang="en-IN" dirty="0"/>
          </a:p>
        </p:txBody>
      </p:sp>
      <p:pic>
        <p:nvPicPr>
          <p:cNvPr id="3" name="Picture 2" descr="A close-up of an x-ray&#10;&#10;Description automatically generated with medium confidence">
            <a:extLst>
              <a:ext uri="{FF2B5EF4-FFF2-40B4-BE49-F238E27FC236}">
                <a16:creationId xmlns:a16="http://schemas.microsoft.com/office/drawing/2014/main" id="{BF24B17C-D3F8-23C5-B368-FBAA4A508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5"/>
          <a:stretch/>
        </p:blipFill>
        <p:spPr>
          <a:xfrm>
            <a:off x="5257800" y="0"/>
            <a:ext cx="3657600" cy="3200400"/>
          </a:xfrm>
          <a:prstGeom prst="rect">
            <a:avLst/>
          </a:prstGeom>
        </p:spPr>
      </p:pic>
      <p:pic>
        <p:nvPicPr>
          <p:cNvPr id="7" name="Picture 6" descr="A picture containing screenshot, black and white, x-ray film, monochrome&#10;&#10;Description automatically generated">
            <a:extLst>
              <a:ext uri="{FF2B5EF4-FFF2-40B4-BE49-F238E27FC236}">
                <a16:creationId xmlns:a16="http://schemas.microsoft.com/office/drawing/2014/main" id="{DB8A2122-EE83-7170-FA51-3E4F46FE88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7"/>
          <a:stretch/>
        </p:blipFill>
        <p:spPr>
          <a:xfrm>
            <a:off x="5334000" y="3276600"/>
            <a:ext cx="3738563" cy="344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5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8D8070-5B0E-AB4A-E815-87AE8262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2057400" cy="1143000"/>
          </a:xfrm>
        </p:spPr>
        <p:txBody>
          <a:bodyPr>
            <a:normAutofit/>
          </a:bodyPr>
          <a:lstStyle/>
          <a:p>
            <a:r>
              <a:rPr lang="en-IN" sz="6000" b="1" dirty="0"/>
              <a:t>DEB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8584D1-575B-3C58-C9E8-7E3CE4514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30"/>
            <a:ext cx="2381250" cy="4525963"/>
          </a:xfrm>
        </p:spPr>
        <p:txBody>
          <a:bodyPr>
            <a:normAutofit fontScale="92500" lnSpcReduction="10000"/>
          </a:bodyPr>
          <a:lstStyle/>
          <a:p>
            <a:endParaRPr lang="en-IN" dirty="0"/>
          </a:p>
          <a:p>
            <a:r>
              <a:rPr lang="en-IN" dirty="0"/>
              <a:t>Drug Eluting Balloon Angioplasty done with 2.00x10mm MAGIC TOUCH DEB at 10 atm </a:t>
            </a: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0915A8-5452-E322-6267-B8EB331C8D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/>
          <a:stretch/>
        </p:blipFill>
        <p:spPr>
          <a:xfrm>
            <a:off x="2838450" y="274638"/>
            <a:ext cx="3038475" cy="4745038"/>
          </a:xfrm>
          <a:prstGeom prst="rect">
            <a:avLst/>
          </a:prstGeom>
        </p:spPr>
      </p:pic>
      <p:pic>
        <p:nvPicPr>
          <p:cNvPr id="7" name="Picture 6" descr="A picture containing map, screenshot, black and white&#10;&#10;Description automatically generated">
            <a:extLst>
              <a:ext uri="{FF2B5EF4-FFF2-40B4-BE49-F238E27FC236}">
                <a16:creationId xmlns:a16="http://schemas.microsoft.com/office/drawing/2014/main" id="{0CB74A04-BF1D-16EB-E093-0193CDF86B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1"/>
          <a:stretch/>
        </p:blipFill>
        <p:spPr>
          <a:xfrm>
            <a:off x="6096000" y="1466056"/>
            <a:ext cx="2943225" cy="47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9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8D8070-5B0E-AB4A-E815-87AE8262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IN" b="1" dirty="0"/>
              <a:t>MB STENTING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8584D1-575B-3C58-C9E8-7E3CE4514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30"/>
            <a:ext cx="3533775" cy="4525963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IN" dirty="0"/>
              <a:t>LAD lesion was crossed with 0.014”runthrough NS wire and predilated with 2.00x12mm balloon at 14 atm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91B8BC-5A0A-7B27-626B-47DFE58CF4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"/>
          <a:stretch/>
        </p:blipFill>
        <p:spPr>
          <a:xfrm>
            <a:off x="4419600" y="457200"/>
            <a:ext cx="2114550" cy="2743200"/>
          </a:xfrm>
          <a:prstGeom prst="rect">
            <a:avLst/>
          </a:prstGeom>
        </p:spPr>
      </p:pic>
      <p:pic>
        <p:nvPicPr>
          <p:cNvPr id="7" name="Picture 6" descr="A close-up of an x-ray of a human body&#10;&#10;Description automatically generated with low confidence">
            <a:extLst>
              <a:ext uri="{FF2B5EF4-FFF2-40B4-BE49-F238E27FC236}">
                <a16:creationId xmlns:a16="http://schemas.microsoft.com/office/drawing/2014/main" id="{DC255A2A-8566-CCF7-1721-CBBA669C40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/>
          <a:stretch/>
        </p:blipFill>
        <p:spPr>
          <a:xfrm>
            <a:off x="6619875" y="457200"/>
            <a:ext cx="2524125" cy="2743200"/>
          </a:xfrm>
          <a:prstGeom prst="rect">
            <a:avLst/>
          </a:prstGeom>
        </p:spPr>
      </p:pic>
      <p:pic>
        <p:nvPicPr>
          <p:cNvPr id="9" name="Picture 8" descr="A picture containing screenshot, x-ray film, black and white&#10;&#10;Description automatically generated">
            <a:extLst>
              <a:ext uri="{FF2B5EF4-FFF2-40B4-BE49-F238E27FC236}">
                <a16:creationId xmlns:a16="http://schemas.microsoft.com/office/drawing/2014/main" id="{19173DDE-3E42-A990-5AE6-507D515EA3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/>
          <a:stretch/>
        </p:blipFill>
        <p:spPr>
          <a:xfrm>
            <a:off x="6553200" y="3657600"/>
            <a:ext cx="2228853" cy="28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5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8D8070-5B0E-AB4A-E815-87AE8262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12064"/>
            <a:ext cx="2819400" cy="1316736"/>
          </a:xfrm>
        </p:spPr>
        <p:txBody>
          <a:bodyPr/>
          <a:lstStyle/>
          <a:p>
            <a:r>
              <a:rPr lang="en-IN" dirty="0"/>
              <a:t>MB STENTING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8584D1-575B-3C58-C9E8-7E3CE4514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1330"/>
            <a:ext cx="2667000" cy="5376670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IN" dirty="0"/>
              <a:t>3.0x48mm DES </a:t>
            </a:r>
          </a:p>
          <a:p>
            <a:pPr marL="0" indent="0">
              <a:buNone/>
            </a:pPr>
            <a:r>
              <a:rPr lang="en-IN" dirty="0"/>
              <a:t>  was deployed at 14 atm,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Post dilated with 3.5x8mm balloon</a:t>
            </a:r>
          </a:p>
        </p:txBody>
      </p:sp>
      <p:pic>
        <p:nvPicPr>
          <p:cNvPr id="3" name="Picture 2" descr="Close-up of an x-ray of a heart&#10;&#10;Description automatically generated with low confidence">
            <a:extLst>
              <a:ext uri="{FF2B5EF4-FFF2-40B4-BE49-F238E27FC236}">
                <a16:creationId xmlns:a16="http://schemas.microsoft.com/office/drawing/2014/main" id="{F0A1DAFC-0DB6-63D5-A8B6-16F1F384B3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2865" b="24218"/>
          <a:stretch/>
        </p:blipFill>
        <p:spPr>
          <a:xfrm>
            <a:off x="3467100" y="495300"/>
            <a:ext cx="2628900" cy="3556000"/>
          </a:xfrm>
          <a:prstGeom prst="rect">
            <a:avLst/>
          </a:prstGeom>
        </p:spPr>
      </p:pic>
      <p:pic>
        <p:nvPicPr>
          <p:cNvPr id="7" name="Picture 6" descr="Close-up of a medical x-ray of a vein&#10;&#10;Description automatically generated with low confidence">
            <a:extLst>
              <a:ext uri="{FF2B5EF4-FFF2-40B4-BE49-F238E27FC236}">
                <a16:creationId xmlns:a16="http://schemas.microsoft.com/office/drawing/2014/main" id="{987AA030-1F48-D293-1936-7C3585F946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/>
          <a:stretch/>
        </p:blipFill>
        <p:spPr>
          <a:xfrm>
            <a:off x="6134100" y="443802"/>
            <a:ext cx="2628900" cy="1947672"/>
          </a:xfrm>
          <a:prstGeom prst="rect">
            <a:avLst/>
          </a:prstGeom>
        </p:spPr>
      </p:pic>
      <p:pic>
        <p:nvPicPr>
          <p:cNvPr id="9" name="Picture 8" descr="A picture containing screenshot, map, black and white, monochrome&#10;&#10;Description automatically generated">
            <a:extLst>
              <a:ext uri="{FF2B5EF4-FFF2-40B4-BE49-F238E27FC236}">
                <a16:creationId xmlns:a16="http://schemas.microsoft.com/office/drawing/2014/main" id="{E7BE57BE-A7FA-AE23-5D95-0AE8CED4BA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5"/>
          <a:stretch/>
        </p:blipFill>
        <p:spPr>
          <a:xfrm>
            <a:off x="6019800" y="2455166"/>
            <a:ext cx="2743200" cy="36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5236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92</TotalTime>
  <Words>484</Words>
  <Application>Microsoft Office PowerPoint</Application>
  <PresentationFormat>On-screen Show (4:3)</PresentationFormat>
  <Paragraphs>70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Consolas</vt:lpstr>
      <vt:lpstr>Corbel</vt:lpstr>
      <vt:lpstr>Wingdings</vt:lpstr>
      <vt:lpstr>Wingdings 2</vt:lpstr>
      <vt:lpstr>Wingdings 3</vt:lpstr>
      <vt:lpstr>Metro</vt:lpstr>
      <vt:lpstr>DRUG ELUTING BALLOON FOR CORONARY Bifurcation lesion:A HYBRID STRATEGY</vt:lpstr>
      <vt:lpstr>PowerPoint Presentation</vt:lpstr>
      <vt:lpstr>Role of DCB in Bifurcation Lesions</vt:lpstr>
      <vt:lpstr>Practical Points Before DCB Usage</vt:lpstr>
      <vt:lpstr>Case  </vt:lpstr>
      <vt:lpstr>PREDILATATION</vt:lpstr>
      <vt:lpstr>DEB</vt:lpstr>
      <vt:lpstr>MB STENTING</vt:lpstr>
      <vt:lpstr>MB STENTING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Drug Coated Balloon in Bifurcation lesion</dc:title>
  <dc:creator>cath lab</dc:creator>
  <cp:lastModifiedBy>Krupa Sheth</cp:lastModifiedBy>
  <cp:revision>12</cp:revision>
  <dcterms:created xsi:type="dcterms:W3CDTF">2006-08-16T00:00:00Z</dcterms:created>
  <dcterms:modified xsi:type="dcterms:W3CDTF">2024-03-22T07:45:12Z</dcterms:modified>
</cp:coreProperties>
</file>