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5" r:id="rId3"/>
    <p:sldId id="311" r:id="rId4"/>
    <p:sldId id="312" r:id="rId5"/>
    <p:sldId id="313" r:id="rId6"/>
    <p:sldId id="314" r:id="rId7"/>
    <p:sldId id="316" r:id="rId8"/>
    <p:sldId id="317" r:id="rId9"/>
    <p:sldId id="315" r:id="rId10"/>
    <p:sldId id="323" r:id="rId11"/>
    <p:sldId id="318" r:id="rId12"/>
    <p:sldId id="319" r:id="rId13"/>
    <p:sldId id="320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1" autoAdjust="0"/>
    <p:restoredTop sz="93741" autoAdjust="0"/>
  </p:normalViewPr>
  <p:slideViewPr>
    <p:cSldViewPr>
      <p:cViewPr varScale="1">
        <p:scale>
          <a:sx n="111" d="100"/>
          <a:sy n="111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BBF61-2BBC-4DF5-884D-4572B6EFBAF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7A133-A2B1-4E92-9881-09F5C28F2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22.png"/><Relationship Id="rId5" Type="http://schemas.microsoft.com/office/2007/relationships/media" Target="../media/media12.mp4"/><Relationship Id="rId10" Type="http://schemas.openxmlformats.org/officeDocument/2006/relationships/image" Target="../media/image21.png"/><Relationship Id="rId4" Type="http://schemas.openxmlformats.org/officeDocument/2006/relationships/video" Target="../media/media11.mp4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2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0.png"/><Relationship Id="rId5" Type="http://schemas.microsoft.com/office/2007/relationships/media" Target="../media/media6.mp4"/><Relationship Id="rId10" Type="http://schemas.openxmlformats.org/officeDocument/2006/relationships/image" Target="../media/image9.png"/><Relationship Id="rId4" Type="http://schemas.openxmlformats.org/officeDocument/2006/relationships/video" Target="../media/media5.mp4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media" Target="../media/media8.mp4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958974"/>
            <a:ext cx="7772400" cy="1470026"/>
          </a:xfrm>
        </p:spPr>
        <p:txBody>
          <a:bodyPr>
            <a:normAutofit/>
          </a:bodyPr>
          <a:lstStyle/>
          <a:p>
            <a:r>
              <a:rPr lang="en-US" dirty="0"/>
              <a:t>‘MAKING A LM NEO OSTIA’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78F5F1-658A-F1DA-83DB-CB2932434B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7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09">
            <a:hlinkClick r:id="" action="ppaction://media"/>
            <a:extLst>
              <a:ext uri="{FF2B5EF4-FFF2-40B4-BE49-F238E27FC236}">
                <a16:creationId xmlns:a16="http://schemas.microsoft.com/office/drawing/2014/main" id="{04A3388A-EAB5-9E41-4C1F-B160CE50C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90600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0AF39D-3806-00C4-BD64-308E25849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4"/>
          <a:stretch/>
        </p:blipFill>
        <p:spPr>
          <a:xfrm>
            <a:off x="6477000" y="1143000"/>
            <a:ext cx="4419600" cy="4191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61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EE8C-6872-D295-2C20-CCFEFF36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08">
            <a:hlinkClick r:id="" action="ppaction://media"/>
            <a:extLst>
              <a:ext uri="{FF2B5EF4-FFF2-40B4-BE49-F238E27FC236}">
                <a16:creationId xmlns:a16="http://schemas.microsoft.com/office/drawing/2014/main" id="{435B4793-5BAB-E63E-4A2B-6D592F4251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836" t="18520" r="14135" b="19186"/>
          <a:stretch/>
        </p:blipFill>
        <p:spPr>
          <a:xfrm>
            <a:off x="533400" y="457200"/>
            <a:ext cx="3962400" cy="357582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5" name="MOVIE-0007">
            <a:hlinkClick r:id="" action="ppaction://media"/>
            <a:extLst>
              <a:ext uri="{FF2B5EF4-FFF2-40B4-BE49-F238E27FC236}">
                <a16:creationId xmlns:a16="http://schemas.microsoft.com/office/drawing/2014/main" id="{D6E56CA7-D46C-FCEA-0C85-045E55D107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8974" y="480461"/>
            <a:ext cx="3575826" cy="3575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OVIE-0006">
            <a:hlinkClick r:id="" action="ppaction://media"/>
            <a:extLst>
              <a:ext uri="{FF2B5EF4-FFF2-40B4-BE49-F238E27FC236}">
                <a16:creationId xmlns:a16="http://schemas.microsoft.com/office/drawing/2014/main" id="{D5CC8A3D-3F5E-F938-73F0-E7C4EC6B2C7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0156" t="21875" r="7812" b="24375"/>
          <a:stretch/>
        </p:blipFill>
        <p:spPr>
          <a:xfrm>
            <a:off x="2133600" y="990600"/>
            <a:ext cx="7605160" cy="4983162"/>
          </a:xfrm>
          <a:prstGeom prst="rect">
            <a:avLst/>
          </a:prstGeom>
        </p:spPr>
      </p:pic>
      <p:pic>
        <p:nvPicPr>
          <p:cNvPr id="8" name="Graphic 7" descr="Right pointing backhand index">
            <a:extLst>
              <a:ext uri="{FF2B5EF4-FFF2-40B4-BE49-F238E27FC236}">
                <a16:creationId xmlns:a16="http://schemas.microsoft.com/office/drawing/2014/main" id="{69ED5578-B6DD-61A0-B454-54DB919A3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4606" y="23241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0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9B06-9700-CE76-F87C-EB983FA7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04">
            <a:hlinkClick r:id="" action="ppaction://media"/>
            <a:extLst>
              <a:ext uri="{FF2B5EF4-FFF2-40B4-BE49-F238E27FC236}">
                <a16:creationId xmlns:a16="http://schemas.microsoft.com/office/drawing/2014/main" id="{9D3BAF4B-7BD6-C2B2-CC3D-62631F04EC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375" t="22803" r="11106" b="28072"/>
          <a:stretch/>
        </p:blipFill>
        <p:spPr>
          <a:xfrm>
            <a:off x="152400" y="609600"/>
            <a:ext cx="5624286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OVIE-0003">
            <a:hlinkClick r:id="" action="ppaction://media"/>
            <a:extLst>
              <a:ext uri="{FF2B5EF4-FFF2-40B4-BE49-F238E27FC236}">
                <a16:creationId xmlns:a16="http://schemas.microsoft.com/office/drawing/2014/main" id="{C87D639C-7960-B357-4F0E-E6153BF5CF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9542" y="609600"/>
            <a:ext cx="4572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1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C839-161C-A4B6-9985-D1EABB7D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01">
            <a:hlinkClick r:id="" action="ppaction://media"/>
            <a:extLst>
              <a:ext uri="{FF2B5EF4-FFF2-40B4-BE49-F238E27FC236}">
                <a16:creationId xmlns:a16="http://schemas.microsoft.com/office/drawing/2014/main" id="{C99253D1-DB49-B9B8-53D5-CFD400813D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274638"/>
            <a:ext cx="4906962" cy="4906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125C9-CC29-BFCD-EAD6-BAFA9F8D3771}"/>
              </a:ext>
            </a:extLst>
          </p:cNvPr>
          <p:cNvSpPr txBox="1"/>
          <p:nvPr/>
        </p:nvSpPr>
        <p:spPr>
          <a:xfrm>
            <a:off x="7543800" y="1828799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1.NEO LM OSTIA</a:t>
            </a:r>
          </a:p>
          <a:p>
            <a:r>
              <a:rPr lang="en-IN" dirty="0">
                <a:highlight>
                  <a:srgbClr val="FFFF00"/>
                </a:highlight>
              </a:rPr>
              <a:t>2.NEO LM SHAFT</a:t>
            </a:r>
          </a:p>
          <a:p>
            <a:r>
              <a:rPr lang="en-IN" dirty="0">
                <a:highlight>
                  <a:srgbClr val="FFFF00"/>
                </a:highlight>
              </a:rPr>
              <a:t>3.NEO CARINA</a:t>
            </a:r>
          </a:p>
        </p:txBody>
      </p:sp>
      <p:pic>
        <p:nvPicPr>
          <p:cNvPr id="7" name="Graphic 6" descr="Ribbon">
            <a:extLst>
              <a:ext uri="{FF2B5EF4-FFF2-40B4-BE49-F238E27FC236}">
                <a16:creationId xmlns:a16="http://schemas.microsoft.com/office/drawing/2014/main" id="{02ACDCEC-3BEE-697D-65F4-C4219E4F3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400" y="3152968"/>
            <a:ext cx="1615281" cy="16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-0005">
            <a:hlinkClick r:id="" action="ppaction://media"/>
            <a:extLst>
              <a:ext uri="{FF2B5EF4-FFF2-40B4-BE49-F238E27FC236}">
                <a16:creationId xmlns:a16="http://schemas.microsoft.com/office/drawing/2014/main" id="{54DA2B8F-25BD-278B-1367-5CDF89CD2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762000"/>
            <a:ext cx="48768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C10E72-2DBA-4F42-50D0-105A23A4F253}"/>
              </a:ext>
            </a:extLst>
          </p:cNvPr>
          <p:cNvSpPr/>
          <p:nvPr/>
        </p:nvSpPr>
        <p:spPr>
          <a:xfrm flipH="1">
            <a:off x="7467600" y="838200"/>
            <a:ext cx="10668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20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26CE-0F46-47D3-82D8-B6A03BA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D1EB-BE2D-4CD7-8B0A-D08ED3A67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>
            <a:normAutofit/>
          </a:bodyPr>
          <a:lstStyle/>
          <a:p>
            <a:r>
              <a:rPr lang="en-US" dirty="0"/>
              <a:t>36 years old </a:t>
            </a:r>
            <a:r>
              <a:rPr lang="en-US" dirty="0">
                <a:solidFill>
                  <a:srgbClr val="FF0000"/>
                </a:solidFill>
              </a:rPr>
              <a:t>HTN,DM ,Smoker </a:t>
            </a:r>
            <a:r>
              <a:rPr lang="en-US" dirty="0"/>
              <a:t>male, </a:t>
            </a:r>
            <a:r>
              <a:rPr lang="en-US" dirty="0">
                <a:solidFill>
                  <a:srgbClr val="FF0000"/>
                </a:solidFill>
              </a:rPr>
              <a:t>AOE II  for 3 months</a:t>
            </a:r>
            <a:r>
              <a:rPr lang="en-US" dirty="0"/>
              <a:t>, p/w Chest pain at rest since 2 days </a:t>
            </a:r>
          </a:p>
          <a:p>
            <a:r>
              <a:rPr lang="en-US" dirty="0"/>
              <a:t>Diagnosed as </a:t>
            </a:r>
            <a:r>
              <a:rPr lang="en-US" dirty="0">
                <a:solidFill>
                  <a:srgbClr val="FF0000"/>
                </a:solidFill>
              </a:rPr>
              <a:t>ACS-Unstable Angina</a:t>
            </a:r>
          </a:p>
          <a:p>
            <a:r>
              <a:rPr lang="en-US" dirty="0"/>
              <a:t>O/E – PR -90/min, BP-146/90 S1S2 Normal, CVS Exam-WNL</a:t>
            </a:r>
          </a:p>
          <a:p>
            <a:r>
              <a:rPr lang="en-US" dirty="0"/>
              <a:t>Other system exam- WNL.</a:t>
            </a:r>
          </a:p>
          <a:p>
            <a:r>
              <a:rPr lang="en-US" dirty="0"/>
              <a:t>ECG -  ST Depression in </a:t>
            </a:r>
            <a:r>
              <a:rPr lang="en-US" dirty="0" err="1"/>
              <a:t>II,III,aVF</a:t>
            </a:r>
            <a:endParaRPr lang="en-US" dirty="0"/>
          </a:p>
          <a:p>
            <a:r>
              <a:rPr lang="en-US" dirty="0"/>
              <a:t>ECHO – Concentric LVH, grade I diastolic dysfunction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F154-B23A-BBB1-7A66-64DFFB3C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353800" cy="6202362"/>
          </a:xfrm>
        </p:spPr>
        <p:txBody>
          <a:bodyPr>
            <a:normAutofit/>
          </a:bodyPr>
          <a:lstStyle/>
          <a:p>
            <a:r>
              <a:rPr lang="en-IN" sz="6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ANGIOGRAM</a:t>
            </a:r>
          </a:p>
        </p:txBody>
      </p:sp>
    </p:spTree>
    <p:extLst>
      <p:ext uri="{BB962C8B-B14F-4D97-AF65-F5344CB8AC3E}">
        <p14:creationId xmlns:p14="http://schemas.microsoft.com/office/powerpoint/2010/main" val="76919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-0017">
            <a:hlinkClick r:id="" action="ppaction://media"/>
            <a:extLst>
              <a:ext uri="{FF2B5EF4-FFF2-40B4-BE49-F238E27FC236}">
                <a16:creationId xmlns:a16="http://schemas.microsoft.com/office/drawing/2014/main" id="{B7AB5D61-B18B-49A5-438E-14F1B2074A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99724"/>
            <a:ext cx="3838875" cy="383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OVIE-0016">
            <a:hlinkClick r:id="" action="ppaction://media"/>
            <a:extLst>
              <a:ext uri="{FF2B5EF4-FFF2-40B4-BE49-F238E27FC236}">
                <a16:creationId xmlns:a16="http://schemas.microsoft.com/office/drawing/2014/main" id="{E0286C5A-4ADA-F728-0AA7-AE831658B4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1640" y="762000"/>
            <a:ext cx="3838876" cy="383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OVIE-0015">
            <a:hlinkClick r:id="" action="ppaction://media"/>
            <a:extLst>
              <a:ext uri="{FF2B5EF4-FFF2-40B4-BE49-F238E27FC236}">
                <a16:creationId xmlns:a16="http://schemas.microsoft.com/office/drawing/2014/main" id="{4390AD85-2883-C1E6-2AAB-0EFEA741E3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4940" y="1495125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9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A9D9-AF10-0550-975B-516E8F0A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8C08-6077-4EF3-167F-519CAC058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1498400" cy="21498324"/>
          </a:xfrm>
        </p:spPr>
        <p:txBody>
          <a:bodyPr/>
          <a:lstStyle/>
          <a:p>
            <a:r>
              <a:rPr lang="en-IN" dirty="0"/>
              <a:t> LM 90 % disease involving ostium and shaft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 LAD ostial 90 % , mid 80% disease </a:t>
            </a:r>
          </a:p>
          <a:p>
            <a:endParaRPr lang="en-IN" dirty="0"/>
          </a:p>
          <a:p>
            <a:r>
              <a:rPr lang="en-IN" dirty="0"/>
              <a:t> LCX ostial 90 % 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RCA – Free of significant disease </a:t>
            </a:r>
          </a:p>
          <a:p>
            <a:endParaRPr lang="en-IN" dirty="0"/>
          </a:p>
        </p:txBody>
      </p:sp>
      <p:sp>
        <p:nvSpPr>
          <p:cNvPr id="4" name="AutoShape 2" descr="person carrying question mark illustration, PowerPoint animation Microsoft PowerPoint Stick figure, questions, hand, presentation png thumbnail">
            <a:extLst>
              <a:ext uri="{FF2B5EF4-FFF2-40B4-BE49-F238E27FC236}">
                <a16:creationId xmlns:a16="http://schemas.microsoft.com/office/drawing/2014/main" id="{8F0B7EE3-C025-67D2-7C9B-B4C38F9F0E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8" name="Picture 4" descr="person carrying question mark illustration, PowerPoint animation Microsoft PowerPoint Stick figure, questions, hand, presentation png thumbnail">
            <a:extLst>
              <a:ext uri="{FF2B5EF4-FFF2-40B4-BE49-F238E27FC236}">
                <a16:creationId xmlns:a16="http://schemas.microsoft.com/office/drawing/2014/main" id="{E03C77CF-88CA-2A0D-C315-C1870890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51" y="2209799"/>
            <a:ext cx="2819399" cy="396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ctagon 4">
            <a:extLst>
              <a:ext uri="{FF2B5EF4-FFF2-40B4-BE49-F238E27FC236}">
                <a16:creationId xmlns:a16="http://schemas.microsoft.com/office/drawing/2014/main" id="{11CAE5C8-30BF-EC44-0859-EA0B95377CC0}"/>
              </a:ext>
            </a:extLst>
          </p:cNvPr>
          <p:cNvSpPr/>
          <p:nvPr/>
        </p:nvSpPr>
        <p:spPr>
          <a:xfrm>
            <a:off x="9837015" y="2590800"/>
            <a:ext cx="2209800" cy="2362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SYNTAX SCORE </a:t>
            </a:r>
            <a:r>
              <a:rPr lang="en-US" dirty="0">
                <a:solidFill>
                  <a:srgbClr val="FFC000"/>
                </a:solidFill>
              </a:rPr>
              <a:t>25</a:t>
            </a:r>
            <a:endParaRPr lang="en-IN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609B-C47A-EEA6-D690-B63E8F94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9C701-8EE0-07BF-D3CC-24A3575A5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CABG</a:t>
            </a:r>
            <a:r>
              <a:rPr lang="en-IN" dirty="0"/>
              <a:t> was the FIRST option 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1.Stent the MID LAD , </a:t>
            </a:r>
            <a:r>
              <a:rPr lang="en-IN" dirty="0">
                <a:solidFill>
                  <a:srgbClr val="FF0000"/>
                </a:solidFill>
              </a:rPr>
              <a:t>FIRST </a:t>
            </a:r>
          </a:p>
          <a:p>
            <a:r>
              <a:rPr lang="en-IN" dirty="0"/>
              <a:t>2.Dedicated 2 stent LM bifurcation by </a:t>
            </a:r>
            <a:r>
              <a:rPr lang="en-IN" dirty="0">
                <a:solidFill>
                  <a:srgbClr val="FF0000"/>
                </a:solidFill>
              </a:rPr>
              <a:t> ‘ </a:t>
            </a:r>
            <a:r>
              <a:rPr lang="en-IN" dirty="0" err="1">
                <a:solidFill>
                  <a:srgbClr val="FF0000"/>
                </a:solidFill>
              </a:rPr>
              <a:t>Cullotte</a:t>
            </a:r>
            <a:r>
              <a:rPr lang="en-IN" dirty="0">
                <a:solidFill>
                  <a:srgbClr val="FF0000"/>
                </a:solidFill>
              </a:rPr>
              <a:t> ‘s technique’</a:t>
            </a:r>
          </a:p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 </a:t>
            </a:r>
            <a:endParaRPr lang="en-IN" dirty="0"/>
          </a:p>
          <a:p>
            <a:endParaRPr lang="en-IN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7E38C8-ADE9-2C33-22DD-E7B71C06105E}"/>
              </a:ext>
            </a:extLst>
          </p:cNvPr>
          <p:cNvCxnSpPr/>
          <p:nvPr/>
        </p:nvCxnSpPr>
        <p:spPr>
          <a:xfrm>
            <a:off x="5791200" y="1905000"/>
            <a:ext cx="1295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AEB5D2-C068-B25D-D4CF-E54465342F48}"/>
              </a:ext>
            </a:extLst>
          </p:cNvPr>
          <p:cNvSpPr txBox="1"/>
          <p:nvPr/>
        </p:nvSpPr>
        <p:spPr>
          <a:xfrm>
            <a:off x="7658100" y="1720333"/>
            <a:ext cx="445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Patient had angina on table post </a:t>
            </a:r>
            <a:r>
              <a:rPr lang="en-US" sz="2000" dirty="0" err="1">
                <a:highlight>
                  <a:srgbClr val="FFFF00"/>
                </a:highlight>
              </a:rPr>
              <a:t>angio</a:t>
            </a:r>
            <a:endParaRPr lang="en-IN" sz="2000" dirty="0">
              <a:highlight>
                <a:srgbClr val="FFFF00"/>
              </a:highlight>
            </a:endParaRP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620861EE-00B8-36A3-EB36-78968EAB2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300" y="2819400"/>
            <a:ext cx="914400" cy="9144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274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A344-B588-4459-2D24-0DA9E5FC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4">
            <a:hlinkClick r:id="" action="ppaction://media"/>
            <a:extLst>
              <a:ext uri="{FF2B5EF4-FFF2-40B4-BE49-F238E27FC236}">
                <a16:creationId xmlns:a16="http://schemas.microsoft.com/office/drawing/2014/main" id="{AC658FBA-997F-2576-3F26-1AE5B8E949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1" y="274638"/>
            <a:ext cx="3505199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OVIE-0013">
            <a:hlinkClick r:id="" action="ppaction://media"/>
            <a:extLst>
              <a:ext uri="{FF2B5EF4-FFF2-40B4-BE49-F238E27FC236}">
                <a16:creationId xmlns:a16="http://schemas.microsoft.com/office/drawing/2014/main" id="{021B2D18-D24F-4222-385A-942667A9BE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583" y="274638"/>
            <a:ext cx="3550119" cy="35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OVIE-0012">
            <a:hlinkClick r:id="" action="ppaction://media"/>
            <a:extLst>
              <a:ext uri="{FF2B5EF4-FFF2-40B4-BE49-F238E27FC236}">
                <a16:creationId xmlns:a16="http://schemas.microsoft.com/office/drawing/2014/main" id="{5714353C-9BFF-3982-0D74-0C93E74EB81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85000" y="1524000"/>
            <a:ext cx="4775200" cy="5148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Graphic 8" descr="Arrow Slight curve">
            <a:extLst>
              <a:ext uri="{FF2B5EF4-FFF2-40B4-BE49-F238E27FC236}">
                <a16:creationId xmlns:a16="http://schemas.microsoft.com/office/drawing/2014/main" id="{EB720AD3-A999-E1B9-0C5C-69C8B0889C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8200" y="353241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039594-3DD0-BC0E-EEC9-11948599FF79}"/>
              </a:ext>
            </a:extLst>
          </p:cNvPr>
          <p:cNvSpPr txBox="1"/>
          <p:nvPr/>
        </p:nvSpPr>
        <p:spPr>
          <a:xfrm>
            <a:off x="6460157" y="4187929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PLACING THE LM TO LAD stent</a:t>
            </a:r>
          </a:p>
        </p:txBody>
      </p:sp>
    </p:spTree>
    <p:extLst>
      <p:ext uri="{BB962C8B-B14F-4D97-AF65-F5344CB8AC3E}">
        <p14:creationId xmlns:p14="http://schemas.microsoft.com/office/powerpoint/2010/main" val="15395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A522-A2F0-C9CF-374C-E72EC5C4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1">
            <a:hlinkClick r:id="" action="ppaction://media"/>
            <a:extLst>
              <a:ext uri="{FF2B5EF4-FFF2-40B4-BE49-F238E27FC236}">
                <a16:creationId xmlns:a16="http://schemas.microsoft.com/office/drawing/2014/main" id="{E8D35FDF-6B28-AA70-B3A4-5E8F9466EA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00" y="1600200"/>
            <a:ext cx="4221161" cy="4221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A89C88-B788-A750-AC2E-089BE3901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5045" y="1752600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8DB341-777E-5526-737D-AC1DD3D60C4B}"/>
              </a:ext>
            </a:extLst>
          </p:cNvPr>
          <p:cNvSpPr txBox="1"/>
          <p:nvPr/>
        </p:nvSpPr>
        <p:spPr>
          <a:xfrm>
            <a:off x="3659445" y="1953928"/>
            <a:ext cx="941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Is the stent well placed ?</a:t>
            </a:r>
          </a:p>
        </p:txBody>
      </p:sp>
      <p:pic>
        <p:nvPicPr>
          <p:cNvPr id="8" name="MOVIE-0010">
            <a:hlinkClick r:id="" action="ppaction://media"/>
            <a:extLst>
              <a:ext uri="{FF2B5EF4-FFF2-40B4-BE49-F238E27FC236}">
                <a16:creationId xmlns:a16="http://schemas.microsoft.com/office/drawing/2014/main" id="{61FD1466-45AE-3B50-812A-5FCED18ACD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3139" y="1676400"/>
            <a:ext cx="4297363" cy="4297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D3EAF2B5-7562-B80E-9423-57397A834FE3}"/>
              </a:ext>
            </a:extLst>
          </p:cNvPr>
          <p:cNvSpPr/>
          <p:nvPr/>
        </p:nvSpPr>
        <p:spPr>
          <a:xfrm>
            <a:off x="5410200" y="1752600"/>
            <a:ext cx="990600" cy="4572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3B7F1-C930-04D9-4B34-6DF0D549AA9C}"/>
              </a:ext>
            </a:extLst>
          </p:cNvPr>
          <p:cNvSpPr txBox="1"/>
          <p:nvPr/>
        </p:nvSpPr>
        <p:spPr>
          <a:xfrm>
            <a:off x="7650721" y="4540854"/>
            <a:ext cx="23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The balloon for strut dilatation passing very easily</a:t>
            </a:r>
          </a:p>
        </p:txBody>
      </p:sp>
    </p:spTree>
    <p:extLst>
      <p:ext uri="{BB962C8B-B14F-4D97-AF65-F5344CB8AC3E}">
        <p14:creationId xmlns:p14="http://schemas.microsoft.com/office/powerpoint/2010/main" val="21552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D9B6-FF3B-B8E2-6E96-910C770C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3CF9F-214D-E3CC-15DA-6A8022230254}"/>
              </a:ext>
            </a:extLst>
          </p:cNvPr>
          <p:cNvSpPr txBox="1"/>
          <p:nvPr/>
        </p:nvSpPr>
        <p:spPr>
          <a:xfrm>
            <a:off x="3810000" y="17526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Rewiring through the stent struts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E1AE9-83DB-4A82-6079-A1853A12C4DD}"/>
              </a:ext>
            </a:extLst>
          </p:cNvPr>
          <p:cNvSpPr txBox="1"/>
          <p:nvPr/>
        </p:nvSpPr>
        <p:spPr>
          <a:xfrm>
            <a:off x="6096000" y="1752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 stent during implantation got pulled and its proximal part was </a:t>
            </a:r>
            <a:r>
              <a:rPr lang="en-IN" dirty="0">
                <a:highlight>
                  <a:srgbClr val="FFFF00"/>
                </a:highlight>
              </a:rPr>
              <a:t>hanging in the aorta.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02CF8AE5-5B4F-D5F1-A2D5-2A90875B2903}"/>
              </a:ext>
            </a:extLst>
          </p:cNvPr>
          <p:cNvSpPr/>
          <p:nvPr/>
        </p:nvSpPr>
        <p:spPr>
          <a:xfrm rot="5400000">
            <a:off x="7672297" y="2837688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FAC66-0A66-3770-B563-E73B63D75118}"/>
              </a:ext>
            </a:extLst>
          </p:cNvPr>
          <p:cNvSpPr txBox="1"/>
          <p:nvPr/>
        </p:nvSpPr>
        <p:spPr>
          <a:xfrm>
            <a:off x="6096000" y="4038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 challenge was to place the LCX stent through this overhanging part and to form a </a:t>
            </a:r>
            <a:r>
              <a:rPr lang="en-IN" dirty="0">
                <a:highlight>
                  <a:srgbClr val="FFFF00"/>
                </a:highlight>
              </a:rPr>
              <a:t>NEO LM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E60754D-59A4-B0D0-E881-B39DF2334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9" y="1720020"/>
            <a:ext cx="3756555" cy="39479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93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5825</TotalTime>
  <Words>223</Words>
  <Application>Microsoft Office PowerPoint</Application>
  <PresentationFormat>Widescreen</PresentationFormat>
  <Paragraphs>36</Paragraphs>
  <Slides>14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‘MAKING A LM NEO OSTIA’ </vt:lpstr>
      <vt:lpstr>CASE HISTORY</vt:lpstr>
      <vt:lpstr>ANGIOGRAM</vt:lpstr>
      <vt:lpstr>PowerPoint Presentation</vt:lpstr>
      <vt:lpstr>PowerPoint Presentation</vt:lpstr>
      <vt:lpstr>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monika bhandari</cp:lastModifiedBy>
  <cp:revision>43</cp:revision>
  <dcterms:created xsi:type="dcterms:W3CDTF">2006-08-16T00:00:00Z</dcterms:created>
  <dcterms:modified xsi:type="dcterms:W3CDTF">2023-12-12T08:05:17Z</dcterms:modified>
</cp:coreProperties>
</file>