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5"/>
    <p:restoredTop sz="94651"/>
  </p:normalViewPr>
  <p:slideViewPr>
    <p:cSldViewPr snapToGrid="0" snapToObjects="1">
      <p:cViewPr varScale="1">
        <p:scale>
          <a:sx n="115" d="100"/>
          <a:sy n="115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251E4-3E57-6742-9C87-7C6E5F82A3D6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F3CA-C5FD-BE47-A2B9-4D72EF55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8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PCI MLA : LAD </a:t>
            </a:r>
            <a:r>
              <a:rPr lang="en-US" dirty="0" err="1"/>
              <a:t>prox</a:t>
            </a:r>
            <a:r>
              <a:rPr lang="en-US" dirty="0"/>
              <a:t> 9.10 mm2, distal 5.93 mm2, LCX 4.5 MM2, no major dissection with fair luminal area, so we left at this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AF3CA-C5FD-BE47-A2B9-4D72EF5566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B9FE-824F-6F4A-B7FA-7BD7E8244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52862-7E59-8B4E-82D1-C0E25F094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4184-98B9-2F44-8156-CDB670E8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BE9CD-6CB4-8D4F-8DC5-008F0DC3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63870-D774-324B-BC08-4340AD4D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3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8F3B-0ED5-AB4F-AF0D-71E1E9E3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168A4-8FE3-1044-81B5-BDBAD5D79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BB44E-46D4-F846-B7B4-7D1F07AD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C676-8641-3447-B8C5-2749CB50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29793-F087-9041-9E79-E134FD86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4048A-E42E-BE45-90A8-4CB7BD0A6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C2888-A5A9-F245-A709-0F57AEB92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FD7B9-395C-6248-A0F1-44E24D55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67-2DC5-3640-82CF-D5FBE3C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71382-7511-1B4F-904D-CB1EFDF1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6BAF-3782-5645-8AD8-D98B9388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3C0C3-AD05-1A4C-9422-8192EF9B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265D-1A47-EA49-8EBB-315985F3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0A2BB-A3B0-C64C-A091-5BF471A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5A5F-F211-984C-A2EF-ED5443B7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6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297C-310C-8049-9E0C-BFCB31ACB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83B57-FA90-EC45-B7D3-AA952F397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9E3DB-09D6-9648-BEBB-87DFE5B1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7362-6C4B-6C40-B59B-7510E407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24FF-0E3C-E241-BF78-2A2974D4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9554-5F66-D444-89C0-56A501F6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DE3F-2A79-6249-9ECB-C6EDF80D2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21EF6-78F0-2C4D-9B7F-D1CAE69C3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F820C-0C7A-1C41-B9D5-94CD8F3F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2EAD1-99F4-B644-B2D9-7F2A99D3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CDAF6-C43E-774F-924B-7B414D4A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1A41-3A76-9845-9B6F-40B8210D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5C08-C361-7A4F-9ACE-D3A5709F4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75A81-B0D5-4746-AE03-53D6CB1CE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AD9E7-4AC5-BB4A-9256-09AC72479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DD4895-0DBB-D64A-8006-902424225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2D1274-2418-5848-8807-D174C068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3A85F-C1A6-7740-86A3-A24D47CB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78216-05FB-954C-809B-9F0E767D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2C3C-BB57-4247-81A3-F5363D77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8A455-0EC5-7447-9632-CABD1ED0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C6391-A584-1D49-AE36-81C5921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6A2CD-221A-7046-ADC8-23B61E05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5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84472-4B85-1D42-A79B-FD1C1FAD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55800-F6D6-D84B-B3A4-93FCF639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4F0F7-B2E9-4B40-86B3-E8EF2FA3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0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5536-99AF-8241-8A1F-6E37F8D8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15F7-71A6-AA44-9D84-EC537C153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80FE7-A261-E141-8C84-E20655FFA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F98E5-AFDE-334A-BF9B-DAE8886E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B1AD4-B19D-9347-BB78-5396BB7F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E820-9853-D84A-91B6-174321F8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8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CD7A-0BB7-5C4A-A0F8-F8852F8F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10804D-4D80-EC49-A782-C2476E572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2114E-0073-8A4A-ACFB-87D3354E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6A20C-6E6F-6B47-842D-0800A36E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3FFA-37B4-1F41-9947-5A0D63DC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C6200-968A-8847-BF23-3435D7CB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AFEEE-923F-E941-B22E-C1B51A18D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CE824-CEF7-E145-B8D2-228F54ED0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43A4-9E7D-444C-8AEC-70BE0EC47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E517C-4969-D640-B5B6-42AB8F3BD98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F9A56-7F86-904E-8F0C-A5C8D0B08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6A4AB-A208-CF4B-A1E8-28E166CFD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89A34-FEA4-7749-A014-008D15B7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7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5" Type="http://schemas.microsoft.com/office/2007/relationships/media" Target="../media/media18.mp4"/><Relationship Id="rId10" Type="http://schemas.openxmlformats.org/officeDocument/2006/relationships/image" Target="../media/image7.png"/><Relationship Id="rId4" Type="http://schemas.openxmlformats.org/officeDocument/2006/relationships/video" Target="../media/media17.mp4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4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7.png"/><Relationship Id="rId4" Type="http://schemas.openxmlformats.org/officeDocument/2006/relationships/video" Target="../media/media6.m4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10.png"/><Relationship Id="rId4" Type="http://schemas.openxmlformats.org/officeDocument/2006/relationships/video" Target="../media/media9.mp4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10" Type="http://schemas.openxmlformats.org/officeDocument/2006/relationships/image" Target="../media/image15.png"/><Relationship Id="rId4" Type="http://schemas.openxmlformats.org/officeDocument/2006/relationships/video" Target="../media/media14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D777-CF79-3C4A-BCB7-955C360DA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980" y="1438507"/>
            <a:ext cx="10738625" cy="1048215"/>
          </a:xfrm>
        </p:spPr>
        <p:txBody>
          <a:bodyPr>
            <a:normAutofit fontScale="90000"/>
          </a:bodyPr>
          <a:lstStyle/>
          <a:p>
            <a:r>
              <a:rPr lang="en-US" dirty="0"/>
              <a:t>Zero Metal LM bifurcation PCI In ISR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78DD4-1581-8647-9E2A-524DD50AF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5678" y="3602038"/>
            <a:ext cx="5382322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DR Monika Bhandari</a:t>
            </a:r>
          </a:p>
          <a:p>
            <a:r>
              <a:rPr lang="en-US" dirty="0"/>
              <a:t>MD,DM, FESC, FSCAI</a:t>
            </a:r>
          </a:p>
          <a:p>
            <a:r>
              <a:rPr lang="en-US" dirty="0"/>
              <a:t>Additional </a:t>
            </a:r>
            <a:r>
              <a:rPr lang="en-US" dirty="0" err="1"/>
              <a:t>Profgessor</a:t>
            </a:r>
            <a:endParaRPr lang="en-US" dirty="0"/>
          </a:p>
          <a:p>
            <a:r>
              <a:rPr lang="en-US" dirty="0"/>
              <a:t>Dept of Cardiology</a:t>
            </a:r>
          </a:p>
          <a:p>
            <a:r>
              <a:rPr lang="en-US" dirty="0"/>
              <a:t>KGMU, Lucknow</a:t>
            </a:r>
          </a:p>
        </p:txBody>
      </p:sp>
    </p:spTree>
    <p:extLst>
      <p:ext uri="{BB962C8B-B14F-4D97-AF65-F5344CB8AC3E}">
        <p14:creationId xmlns:p14="http://schemas.microsoft.com/office/powerpoint/2010/main" val="127993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-0047">
            <a:hlinkClick r:id="" action="ppaction://media"/>
            <a:extLst>
              <a:ext uri="{FF2B5EF4-FFF2-40B4-BE49-F238E27FC236}">
                <a16:creationId xmlns:a16="http://schemas.microsoft.com/office/drawing/2014/main" id="{43BCB439-6136-BB4A-BBBE-4688D0115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4538" y="220825"/>
            <a:ext cx="4237461" cy="5252334"/>
          </a:xfrm>
          <a:prstGeom prst="rect">
            <a:avLst/>
          </a:prstGeom>
        </p:spPr>
      </p:pic>
      <p:pic>
        <p:nvPicPr>
          <p:cNvPr id="9" name="URMILA POST PCI LAD">
            <a:hlinkClick r:id="" action="ppaction://media"/>
            <a:extLst>
              <a:ext uri="{FF2B5EF4-FFF2-40B4-BE49-F238E27FC236}">
                <a16:creationId xmlns:a16="http://schemas.microsoft.com/office/drawing/2014/main" id="{4B8D1BB1-15D1-9B46-B5B5-1E8F8A4A4E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4104" t="8662" r="41404" b="43642"/>
          <a:stretch/>
        </p:blipFill>
        <p:spPr>
          <a:xfrm>
            <a:off x="4258276" y="1603493"/>
            <a:ext cx="2926537" cy="3394349"/>
          </a:xfrm>
          <a:prstGeom prst="rect">
            <a:avLst/>
          </a:prstGeom>
        </p:spPr>
      </p:pic>
      <p:pic>
        <p:nvPicPr>
          <p:cNvPr id="11" name="urmila post PCI LCX">
            <a:hlinkClick r:id="" action="ppaction://media"/>
            <a:extLst>
              <a:ext uri="{FF2B5EF4-FFF2-40B4-BE49-F238E27FC236}">
                <a16:creationId xmlns:a16="http://schemas.microsoft.com/office/drawing/2014/main" id="{16BC3C05-60B4-B14E-8200-348D243A118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5898" t="8075" r="43024" b="44998"/>
          <a:stretch/>
        </p:blipFill>
        <p:spPr>
          <a:xfrm>
            <a:off x="464551" y="842588"/>
            <a:ext cx="3024000" cy="363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BB94C-D8DA-4F4B-8BCA-48838A9B54F2}"/>
              </a:ext>
            </a:extLst>
          </p:cNvPr>
          <p:cNvSpPr txBox="1"/>
          <p:nvPr/>
        </p:nvSpPr>
        <p:spPr>
          <a:xfrm>
            <a:off x="457200" y="657922"/>
            <a:ext cx="70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LCX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39710-3BB4-8A4F-8E37-FC05A5601EB2}"/>
              </a:ext>
            </a:extLst>
          </p:cNvPr>
          <p:cNvSpPr txBox="1"/>
          <p:nvPr/>
        </p:nvSpPr>
        <p:spPr>
          <a:xfrm>
            <a:off x="5686424" y="1700213"/>
            <a:ext cx="72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135AA-E7B1-464A-9ABE-134C1CB97F7D}"/>
              </a:ext>
            </a:extLst>
          </p:cNvPr>
          <p:cNvSpPr txBox="1"/>
          <p:nvPr/>
        </p:nvSpPr>
        <p:spPr>
          <a:xfrm>
            <a:off x="669074" y="0"/>
            <a:ext cx="356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 PCI OCT</a:t>
            </a:r>
          </a:p>
        </p:txBody>
      </p:sp>
    </p:spTree>
    <p:extLst>
      <p:ext uri="{BB962C8B-B14F-4D97-AF65-F5344CB8AC3E}">
        <p14:creationId xmlns:p14="http://schemas.microsoft.com/office/powerpoint/2010/main" val="22860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9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7DB7-F71C-2748-BEC7-20D5AD42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88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676CA-5248-4040-9DC8-4F3AA1771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029"/>
            <a:ext cx="10515600" cy="5310846"/>
          </a:xfrm>
        </p:spPr>
        <p:txBody>
          <a:bodyPr/>
          <a:lstStyle/>
          <a:p>
            <a:r>
              <a:rPr lang="en-US" dirty="0"/>
              <a:t>45 year old diabetic, hypertensive female with CAD</a:t>
            </a:r>
          </a:p>
          <a:p>
            <a:r>
              <a:rPr lang="en-US" dirty="0"/>
              <a:t>IWMI in 2019/ post PCI to RCA and LAD with DES</a:t>
            </a:r>
          </a:p>
          <a:p>
            <a:r>
              <a:rPr lang="en-US" dirty="0"/>
              <a:t>ACS/NSTEMI on 20</a:t>
            </a:r>
            <a:r>
              <a:rPr lang="en-US" baseline="30000" dirty="0"/>
              <a:t>th</a:t>
            </a:r>
            <a:r>
              <a:rPr lang="en-US" dirty="0"/>
              <a:t> sept 2023</a:t>
            </a:r>
          </a:p>
          <a:p>
            <a:pPr marL="0" indent="0">
              <a:buNone/>
            </a:pPr>
            <a:r>
              <a:rPr lang="en-US" dirty="0"/>
              <a:t>           CAG: LM 50%, LAD stent ISR 80%, </a:t>
            </a:r>
            <a:r>
              <a:rPr lang="en-US" dirty="0" err="1"/>
              <a:t>ostioproximal</a:t>
            </a:r>
            <a:r>
              <a:rPr lang="en-US" dirty="0"/>
              <a:t> RCA 90%, mid 	stent ISR , diffuse PLV disease </a:t>
            </a:r>
          </a:p>
          <a:p>
            <a:pPr marL="0" indent="0">
              <a:buNone/>
            </a:pPr>
            <a:r>
              <a:rPr lang="en-US" dirty="0"/>
              <a:t>                     ↓</a:t>
            </a:r>
          </a:p>
          <a:p>
            <a:pPr marL="0" indent="0">
              <a:buNone/>
            </a:pPr>
            <a:r>
              <a:rPr lang="en-US" dirty="0"/>
              <a:t>           LM /LAD bifurcation PCI and PCI to RCA </a:t>
            </a:r>
          </a:p>
          <a:p>
            <a:r>
              <a:rPr lang="en-US" dirty="0"/>
              <a:t>Now presented to our ER with ACS/NSTEMI (Trop T- 0.199) with </a:t>
            </a:r>
            <a:r>
              <a:rPr lang="en-US" dirty="0" err="1"/>
              <a:t>nonlocalizing</a:t>
            </a:r>
            <a:r>
              <a:rPr lang="en-US" dirty="0"/>
              <a:t> ST-T changes.</a:t>
            </a:r>
          </a:p>
        </p:txBody>
      </p:sp>
    </p:spTree>
    <p:extLst>
      <p:ext uri="{BB962C8B-B14F-4D97-AF65-F5344CB8AC3E}">
        <p14:creationId xmlns:p14="http://schemas.microsoft.com/office/powerpoint/2010/main" val="35241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-0003">
            <a:hlinkClick r:id="" action="ppaction://media"/>
            <a:extLst>
              <a:ext uri="{FF2B5EF4-FFF2-40B4-BE49-F238E27FC236}">
                <a16:creationId xmlns:a16="http://schemas.microsoft.com/office/drawing/2014/main" id="{7140775C-58C3-1043-894E-5C337E2C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1111170"/>
            <a:ext cx="5472662" cy="5049774"/>
          </a:xfrm>
          <a:prstGeom prst="rect">
            <a:avLst/>
          </a:prstGeom>
        </p:spPr>
      </p:pic>
      <p:pic>
        <p:nvPicPr>
          <p:cNvPr id="4" name="MOVIE-0001">
            <a:hlinkClick r:id="" action="ppaction://media"/>
            <a:extLst>
              <a:ext uri="{FF2B5EF4-FFF2-40B4-BE49-F238E27FC236}">
                <a16:creationId xmlns:a16="http://schemas.microsoft.com/office/drawing/2014/main" id="{3430631B-FC41-FD4B-A867-1865FB0A11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1" y="1111170"/>
            <a:ext cx="5060067" cy="50497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933FC-5915-DF4D-9A80-822B5E87FBCD}"/>
              </a:ext>
            </a:extLst>
          </p:cNvPr>
          <p:cNvSpPr/>
          <p:nvPr/>
        </p:nvSpPr>
        <p:spPr>
          <a:xfrm>
            <a:off x="347241" y="312517"/>
            <a:ext cx="11361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Pt taken up for CAG: LCX Ostial stent ISR with 90% stenosis, LAD mild ISR with under-expanded stent and D1 100% (prior disease): Probably LCX is the culprit</a:t>
            </a:r>
          </a:p>
        </p:txBody>
      </p:sp>
    </p:spTree>
    <p:extLst>
      <p:ext uri="{BB962C8B-B14F-4D97-AF65-F5344CB8AC3E}">
        <p14:creationId xmlns:p14="http://schemas.microsoft.com/office/powerpoint/2010/main" val="15816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05">
            <a:hlinkClick r:id="" action="ppaction://media"/>
            <a:extLst>
              <a:ext uri="{FF2B5EF4-FFF2-40B4-BE49-F238E27FC236}">
                <a16:creationId xmlns:a16="http://schemas.microsoft.com/office/drawing/2014/main" id="{066FA2EC-51EE-214B-866D-0C2603981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816" y="658699"/>
            <a:ext cx="5328213" cy="4962966"/>
          </a:xfrm>
          <a:prstGeom prst="rect">
            <a:avLst/>
          </a:prstGeom>
        </p:spPr>
      </p:pic>
      <p:pic>
        <p:nvPicPr>
          <p:cNvPr id="3" name="MOVIE-0008">
            <a:hlinkClick r:id="" action="ppaction://media"/>
            <a:extLst>
              <a:ext uri="{FF2B5EF4-FFF2-40B4-BE49-F238E27FC236}">
                <a16:creationId xmlns:a16="http://schemas.microsoft.com/office/drawing/2014/main" id="{11C86E48-24F5-E345-A411-B79A662F72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1352" y="620598"/>
            <a:ext cx="5328213" cy="5039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DC8828-B236-CB4D-9C37-910E8A4CEDD4}"/>
              </a:ext>
            </a:extLst>
          </p:cNvPr>
          <p:cNvSpPr/>
          <p:nvPr/>
        </p:nvSpPr>
        <p:spPr>
          <a:xfrm>
            <a:off x="6007260" y="289367"/>
            <a:ext cx="5000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RCA  mid stent ISR 30-50%, distal 50-70%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A5F82-52D7-DB43-B6C3-B7D8E4A0B0CE}"/>
              </a:ext>
            </a:extLst>
          </p:cNvPr>
          <p:cNvSpPr txBox="1"/>
          <p:nvPr/>
        </p:nvSpPr>
        <p:spPr>
          <a:xfrm>
            <a:off x="167268" y="5990998"/>
            <a:ext cx="118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view of repeat ISR within 6 months and non-availability of laser CABG was advised as patient might develop ISR again. But patient categorically denied.</a:t>
            </a:r>
          </a:p>
        </p:txBody>
      </p:sp>
    </p:spTree>
    <p:extLst>
      <p:ext uri="{BB962C8B-B14F-4D97-AF65-F5344CB8AC3E}">
        <p14:creationId xmlns:p14="http://schemas.microsoft.com/office/powerpoint/2010/main" val="3962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10">
            <a:hlinkClick r:id="" action="ppaction://media"/>
            <a:extLst>
              <a:ext uri="{FF2B5EF4-FFF2-40B4-BE49-F238E27FC236}">
                <a16:creationId xmlns:a16="http://schemas.microsoft.com/office/drawing/2014/main" id="{6FA5CFB2-4881-E54F-A408-25605C354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522" y="704448"/>
            <a:ext cx="4909219" cy="5272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9D5BD7-0945-2148-9734-D69921DE9AC9}"/>
              </a:ext>
            </a:extLst>
          </p:cNvPr>
          <p:cNvSpPr/>
          <p:nvPr/>
        </p:nvSpPr>
        <p:spPr>
          <a:xfrm>
            <a:off x="231495" y="880946"/>
            <a:ext cx="4195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 taken for OCT guided PCI, first LCX was pre-dilated with 2.5x12 mm balloon @12 </a:t>
            </a:r>
            <a:r>
              <a:rPr lang="en-US" dirty="0" err="1">
                <a:solidFill>
                  <a:schemeClr val="bg1"/>
                </a:solidFill>
              </a:rPr>
              <a:t>atm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29D53-829D-AD44-A420-2E4B1D2720E7}"/>
              </a:ext>
            </a:extLst>
          </p:cNvPr>
          <p:cNvSpPr txBox="1"/>
          <p:nvPr/>
        </p:nvSpPr>
        <p:spPr>
          <a:xfrm>
            <a:off x="5140714" y="704448"/>
            <a:ext cx="681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Pre-PCI OCT LCX: </a:t>
            </a:r>
            <a:r>
              <a:rPr lang="en-US" dirty="0" err="1"/>
              <a:t>underexpanded</a:t>
            </a:r>
            <a:r>
              <a:rPr lang="en-US" dirty="0"/>
              <a:t> stent with in LAD and LCX with diffuse neointimal hyperplasia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17E29-7C8A-924E-A5D8-9D941BE8883C}"/>
              </a:ext>
            </a:extLst>
          </p:cNvPr>
          <p:cNvSpPr txBox="1"/>
          <p:nvPr/>
        </p:nvSpPr>
        <p:spPr>
          <a:xfrm>
            <a:off x="455271" y="58117"/>
            <a:ext cx="878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day Pt taken up for PCI with 7F femoral access, both vessels wired with fielder FC</a:t>
            </a:r>
          </a:p>
        </p:txBody>
      </p:sp>
      <p:pic>
        <p:nvPicPr>
          <p:cNvPr id="7" name="Untitled">
            <a:hlinkClick r:id="" action="ppaction://media"/>
            <a:extLst>
              <a:ext uri="{FF2B5EF4-FFF2-40B4-BE49-F238E27FC236}">
                <a16:creationId xmlns:a16="http://schemas.microsoft.com/office/drawing/2014/main" id="{792C68DA-1BA7-CE41-8C5F-D83BC47514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3821" t="7305" r="40463" b="43167"/>
          <a:stretch/>
        </p:blipFill>
        <p:spPr>
          <a:xfrm>
            <a:off x="5687122" y="2309263"/>
            <a:ext cx="2684691" cy="2341756"/>
          </a:xfrm>
          <a:prstGeom prst="rect">
            <a:avLst/>
          </a:prstGeom>
        </p:spPr>
      </p:pic>
      <p:pic>
        <p:nvPicPr>
          <p:cNvPr id="10" name="urmila prec pci lad">
            <a:hlinkClick r:id="" action="ppaction://media"/>
            <a:extLst>
              <a:ext uri="{FF2B5EF4-FFF2-40B4-BE49-F238E27FC236}">
                <a16:creationId xmlns:a16="http://schemas.microsoft.com/office/drawing/2014/main" id="{A6A8AC87-BCFD-6048-A9A1-AA1850F3A91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1017" t="8724" r="39192" b="47028"/>
          <a:stretch/>
        </p:blipFill>
        <p:spPr>
          <a:xfrm>
            <a:off x="8831766" y="2258122"/>
            <a:ext cx="2684691" cy="23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3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EB8C-6CBF-774E-9BAE-DB00C8A0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/>
          <a:lstStyle/>
          <a:p>
            <a:r>
              <a:rPr lang="en-US" dirty="0"/>
              <a:t>What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A2B82-957C-3A4D-8465-D44AC9CA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320"/>
            <a:ext cx="10515600" cy="504264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Ostial LCX severe neointimal hyperplasia with </a:t>
            </a:r>
            <a:r>
              <a:rPr lang="en-US" dirty="0" err="1"/>
              <a:t>undexpanded</a:t>
            </a:r>
            <a:r>
              <a:rPr lang="en-US" dirty="0"/>
              <a:t> stent</a:t>
            </a:r>
          </a:p>
          <a:p>
            <a:pPr>
              <a:lnSpc>
                <a:spcPct val="200000"/>
              </a:lnSpc>
            </a:pPr>
            <a:r>
              <a:rPr lang="en-US" dirty="0"/>
              <a:t>Although angiographically, LAD showed no significant visible ISR, OCT showed diffuse neointimal hyperplasia with </a:t>
            </a:r>
            <a:r>
              <a:rPr lang="en-US" dirty="0" err="1"/>
              <a:t>underexpanmded</a:t>
            </a:r>
            <a:r>
              <a:rPr lang="en-US" dirty="0"/>
              <a:t> stent</a:t>
            </a:r>
          </a:p>
          <a:p>
            <a:pPr>
              <a:lnSpc>
                <a:spcPct val="200000"/>
              </a:lnSpc>
            </a:pPr>
            <a:r>
              <a:rPr lang="en-US" dirty="0"/>
              <a:t>Already 2 layers of stent in LAD</a:t>
            </a:r>
          </a:p>
          <a:p>
            <a:pPr>
              <a:lnSpc>
                <a:spcPct val="200000"/>
              </a:lnSpc>
            </a:pPr>
            <a:r>
              <a:rPr lang="en-US" dirty="0"/>
              <a:t>So we decided to go for LAD/LCX bifurcation PCI using pure DEB, Stent to be used only for rescue</a:t>
            </a:r>
          </a:p>
        </p:txBody>
      </p:sp>
    </p:spTree>
    <p:extLst>
      <p:ext uri="{BB962C8B-B14F-4D97-AF65-F5344CB8AC3E}">
        <p14:creationId xmlns:p14="http://schemas.microsoft.com/office/powerpoint/2010/main" val="165437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57007-97EE-9149-AE9C-F4D2168106EF}"/>
              </a:ext>
            </a:extLst>
          </p:cNvPr>
          <p:cNvSpPr txBox="1"/>
          <p:nvPr/>
        </p:nvSpPr>
        <p:spPr>
          <a:xfrm>
            <a:off x="312516" y="127322"/>
            <a:ext cx="713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Lesion in LCX dilated with 3.0x10 cutting balloon @12 </a:t>
            </a:r>
            <a:r>
              <a:rPr lang="en-US" dirty="0" err="1"/>
              <a:t>atm</a:t>
            </a:r>
            <a:r>
              <a:rPr lang="en-US" dirty="0"/>
              <a:t> f/b 3.0x12 NC balloon @20 </a:t>
            </a:r>
            <a:r>
              <a:rPr lang="en-US" dirty="0" err="1"/>
              <a:t>atm</a:t>
            </a:r>
            <a:r>
              <a:rPr lang="en-US" dirty="0"/>
              <a:t>, LAD stent dilated with 2.5x 12 mm NC balloon @ 18 </a:t>
            </a:r>
            <a:r>
              <a:rPr lang="en-US" dirty="0" err="1"/>
              <a:t>atm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ADEC8-024E-0E4D-AA76-ED68BE1572F8}"/>
              </a:ext>
            </a:extLst>
          </p:cNvPr>
          <p:cNvSpPr txBox="1"/>
          <p:nvPr/>
        </p:nvSpPr>
        <p:spPr>
          <a:xfrm>
            <a:off x="8449519" y="312517"/>
            <a:ext cx="324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2.5X20 mm DEB deployed in distal LAD @ 16 </a:t>
            </a:r>
            <a:r>
              <a:rPr lang="en-US" dirty="0" err="1"/>
              <a:t>atm</a:t>
            </a:r>
            <a:r>
              <a:rPr lang="en-US" dirty="0"/>
              <a:t> </a:t>
            </a:r>
          </a:p>
        </p:txBody>
      </p:sp>
      <p:pic>
        <p:nvPicPr>
          <p:cNvPr id="5" name="MOVIE-0025">
            <a:hlinkClick r:id="" action="ppaction://media"/>
            <a:extLst>
              <a:ext uri="{FF2B5EF4-FFF2-40B4-BE49-F238E27FC236}">
                <a16:creationId xmlns:a16="http://schemas.microsoft.com/office/drawing/2014/main" id="{6D8E1820-0CBD-A14A-9D9D-457D91027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2992" y="1145855"/>
            <a:ext cx="4471686" cy="4926562"/>
          </a:xfrm>
          <a:prstGeom prst="rect">
            <a:avLst/>
          </a:prstGeom>
        </p:spPr>
      </p:pic>
      <p:pic>
        <p:nvPicPr>
          <p:cNvPr id="6" name="MOVIE-0013">
            <a:hlinkClick r:id="" action="ppaction://media"/>
            <a:extLst>
              <a:ext uri="{FF2B5EF4-FFF2-40B4-BE49-F238E27FC236}">
                <a16:creationId xmlns:a16="http://schemas.microsoft.com/office/drawing/2014/main" id="{88B3561F-AD96-A84D-BD6F-42FF64B1ED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22" y="1234200"/>
            <a:ext cx="4199351" cy="4838217"/>
          </a:xfrm>
          <a:prstGeom prst="rect">
            <a:avLst/>
          </a:prstGeom>
        </p:spPr>
      </p:pic>
      <p:pic>
        <p:nvPicPr>
          <p:cNvPr id="7" name="MOVIE-0018">
            <a:hlinkClick r:id="" action="ppaction://media"/>
            <a:extLst>
              <a:ext uri="{FF2B5EF4-FFF2-40B4-BE49-F238E27FC236}">
                <a16:creationId xmlns:a16="http://schemas.microsoft.com/office/drawing/2014/main" id="{3EFF52AE-D12A-874D-88AA-3D2C2E77D6A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2406" y="965719"/>
            <a:ext cx="4556472" cy="49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0B12B3-43FE-934F-B40D-50B7B29E2198}"/>
              </a:ext>
            </a:extLst>
          </p:cNvPr>
          <p:cNvSpPr txBox="1"/>
          <p:nvPr/>
        </p:nvSpPr>
        <p:spPr>
          <a:xfrm>
            <a:off x="602166" y="200723"/>
            <a:ext cx="48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Kissing balloon dilation in LCX(3.0X15 mm) and LAD (3.0x12 mm) @ 12 </a:t>
            </a:r>
            <a:r>
              <a:rPr lang="en-US" dirty="0" err="1"/>
              <a:t>atm</a:t>
            </a:r>
            <a:endParaRPr lang="en-US" dirty="0"/>
          </a:p>
        </p:txBody>
      </p:sp>
      <p:pic>
        <p:nvPicPr>
          <p:cNvPr id="6" name="MOVIE-0031">
            <a:hlinkClick r:id="" action="ppaction://media"/>
            <a:extLst>
              <a:ext uri="{FF2B5EF4-FFF2-40B4-BE49-F238E27FC236}">
                <a16:creationId xmlns:a16="http://schemas.microsoft.com/office/drawing/2014/main" id="{552894D4-246F-2946-8937-706DBA642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166" y="980868"/>
            <a:ext cx="4939990" cy="5375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EF3C0E-55D5-B34F-B284-4419D7BA188E}"/>
              </a:ext>
            </a:extLst>
          </p:cNvPr>
          <p:cNvSpPr txBox="1"/>
          <p:nvPr/>
        </p:nvSpPr>
        <p:spPr>
          <a:xfrm>
            <a:off x="7114478" y="334537"/>
            <a:ext cx="352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POT 3.5x8 mm balloon @16 </a:t>
            </a:r>
            <a:r>
              <a:rPr lang="en-US" dirty="0" err="1"/>
              <a:t>atm</a:t>
            </a:r>
            <a:endParaRPr lang="en-US" dirty="0"/>
          </a:p>
        </p:txBody>
      </p:sp>
      <p:pic>
        <p:nvPicPr>
          <p:cNvPr id="9" name="MOVIE-0036">
            <a:hlinkClick r:id="" action="ppaction://media"/>
            <a:extLst>
              <a:ext uri="{FF2B5EF4-FFF2-40B4-BE49-F238E27FC236}">
                <a16:creationId xmlns:a16="http://schemas.microsoft.com/office/drawing/2014/main" id="{03FC4475-DC6D-4646-8F59-17CCF65F0B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980868"/>
            <a:ext cx="5107257" cy="52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-0039">
            <a:hlinkClick r:id="" action="ppaction://media"/>
            <a:extLst>
              <a:ext uri="{FF2B5EF4-FFF2-40B4-BE49-F238E27FC236}">
                <a16:creationId xmlns:a16="http://schemas.microsoft.com/office/drawing/2014/main" id="{2DB33B5E-44F9-E046-93A7-3ECBCB944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21" y="568714"/>
            <a:ext cx="4148254" cy="4873084"/>
          </a:xfrm>
          <a:prstGeom prst="rect">
            <a:avLst/>
          </a:prstGeom>
        </p:spPr>
      </p:pic>
      <p:pic>
        <p:nvPicPr>
          <p:cNvPr id="7" name="MOVIE-0041">
            <a:hlinkClick r:id="" action="ppaction://media"/>
            <a:extLst>
              <a:ext uri="{FF2B5EF4-FFF2-40B4-BE49-F238E27FC236}">
                <a16:creationId xmlns:a16="http://schemas.microsoft.com/office/drawing/2014/main" id="{CB3BAB09-0410-F54A-95D3-CA286C9FB9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9378" y="992458"/>
            <a:ext cx="4337824" cy="4873084"/>
          </a:xfrm>
          <a:prstGeom prst="rect">
            <a:avLst/>
          </a:prstGeom>
        </p:spPr>
      </p:pic>
      <p:pic>
        <p:nvPicPr>
          <p:cNvPr id="8" name="MOVIE-0044">
            <a:hlinkClick r:id="" action="ppaction://media"/>
            <a:extLst>
              <a:ext uri="{FF2B5EF4-FFF2-40B4-BE49-F238E27FC236}">
                <a16:creationId xmlns:a16="http://schemas.microsoft.com/office/drawing/2014/main" id="{1926E7CC-ED9A-E14E-838F-734A776040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8756" y="1516561"/>
            <a:ext cx="4222503" cy="4873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9170D-C3AC-434A-A014-45379E28D6D4}"/>
              </a:ext>
            </a:extLst>
          </p:cNvPr>
          <p:cNvSpPr txBox="1"/>
          <p:nvPr/>
        </p:nvSpPr>
        <p:spPr>
          <a:xfrm>
            <a:off x="115322" y="5865542"/>
            <a:ext cx="358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3X14 mm DEB deployed in LAD @ 16 </a:t>
            </a:r>
            <a:r>
              <a:rPr lang="en-US" dirty="0" err="1"/>
              <a:t>atm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62542-9B36-F64A-9B47-3B22EC0708E6}"/>
              </a:ext>
            </a:extLst>
          </p:cNvPr>
          <p:cNvSpPr txBox="1"/>
          <p:nvPr/>
        </p:nvSpPr>
        <p:spPr>
          <a:xfrm>
            <a:off x="4371277" y="245548"/>
            <a:ext cx="275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3x17 mm DEB deployed in LCX sequentially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892180-4B12-CE43-86C6-7FE15F5DE540}"/>
              </a:ext>
            </a:extLst>
          </p:cNvPr>
          <p:cNvSpPr txBox="1"/>
          <p:nvPr/>
        </p:nvSpPr>
        <p:spPr>
          <a:xfrm>
            <a:off x="9266663" y="568714"/>
            <a:ext cx="237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FKBI done with DEB @ 12 </a:t>
            </a:r>
            <a:r>
              <a:rPr lang="en-US" dirty="0" err="1"/>
              <a:t>atm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28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415</Words>
  <Application>Microsoft Macintosh PowerPoint</Application>
  <PresentationFormat>Widescreen</PresentationFormat>
  <Paragraphs>36</Paragraphs>
  <Slides>10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Zero Metal LM bifurcation PCI In ISR</vt:lpstr>
      <vt:lpstr>PowerPoint Presentation</vt:lpstr>
      <vt:lpstr>PowerPoint Presentation</vt:lpstr>
      <vt:lpstr>PowerPoint Presentation</vt:lpstr>
      <vt:lpstr>PowerPoint Presentation</vt:lpstr>
      <vt:lpstr>What next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 bifurcation PCI in ISR</dc:title>
  <dc:creator>Microsoft Office User</dc:creator>
  <cp:lastModifiedBy>Microsoft Office User</cp:lastModifiedBy>
  <cp:revision>24</cp:revision>
  <dcterms:created xsi:type="dcterms:W3CDTF">2024-02-17T15:35:48Z</dcterms:created>
  <dcterms:modified xsi:type="dcterms:W3CDTF">2024-02-20T07:18:34Z</dcterms:modified>
</cp:coreProperties>
</file>