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59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51"/>
  </p:normalViewPr>
  <p:slideViewPr>
    <p:cSldViewPr>
      <p:cViewPr varScale="1">
        <p:scale>
          <a:sx n="115" d="100"/>
          <a:sy n="115" d="100"/>
        </p:scale>
        <p:origin x="4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4F74C-566A-49D0-A723-C0DC3B4DB0D6}" type="datetimeFigureOut">
              <a:rPr lang="en-US" smtClean="0"/>
              <a:t>12/30/23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4370A-2EB3-463E-9F84-EF6E980EE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6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1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14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3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p4"/><Relationship Id="rId7" Type="http://schemas.openxmlformats.org/officeDocument/2006/relationships/image" Target="../media/image16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5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8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6.png"/><Relationship Id="rId5" Type="http://schemas.microsoft.com/office/2007/relationships/media" Target="../media/media6.mp4"/><Relationship Id="rId10" Type="http://schemas.openxmlformats.org/officeDocument/2006/relationships/image" Target="../media/image5.png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1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0"/>
            <a:ext cx="8305800" cy="2076451"/>
          </a:xfrm>
        </p:spPr>
        <p:txBody>
          <a:bodyPr>
            <a:normAutofit fontScale="90000"/>
          </a:bodyPr>
          <a:lstStyle/>
          <a:p>
            <a:r>
              <a:rPr lang="en-US" dirty="0"/>
              <a:t>Catheter Closure of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TRIPLE WHAMMY </a:t>
            </a:r>
            <a:r>
              <a:rPr lang="en-US" dirty="0"/>
              <a:t>Circular Shunt in a young infant : A Curious Case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Sowmya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Kasturi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Consultant Pediatric Cardiologist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Sri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Padmavathi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Children’s Heart Centre</a:t>
            </a:r>
          </a:p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Tirupathi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Andhra Pradesh</a:t>
            </a:r>
          </a:p>
        </p:txBody>
      </p:sp>
    </p:spTree>
    <p:extLst>
      <p:ext uri="{BB962C8B-B14F-4D97-AF65-F5344CB8AC3E}">
        <p14:creationId xmlns:p14="http://schemas.microsoft.com/office/powerpoint/2010/main" val="108158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C3096-0746-8D72-432A-55CDBFC4C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46" y="38099"/>
            <a:ext cx="8229600" cy="1143000"/>
          </a:xfrm>
        </p:spPr>
        <p:txBody>
          <a:bodyPr/>
          <a:lstStyle/>
          <a:p>
            <a:r>
              <a:rPr lang="en-US" dirty="0"/>
              <a:t>VSD DEVICE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A3902-7989-4A5F-5E8B-285C3DBF1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ra-lv.mp4">
            <a:hlinkClick r:id="" action="ppaction://media"/>
            <a:extLst>
              <a:ext uri="{FF2B5EF4-FFF2-40B4-BE49-F238E27FC236}">
                <a16:creationId xmlns:a16="http://schemas.microsoft.com/office/drawing/2014/main" id="{95FFD009-8324-3E55-E3C6-965033C4C4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75" t="19068" r="17188" b="19531"/>
          <a:stretch/>
        </p:blipFill>
        <p:spPr>
          <a:xfrm>
            <a:off x="18586" y="1143000"/>
            <a:ext cx="3962400" cy="3992562"/>
          </a:xfrm>
          <a:prstGeom prst="rect">
            <a:avLst/>
          </a:prstGeom>
        </p:spPr>
      </p:pic>
      <p:pic>
        <p:nvPicPr>
          <p:cNvPr id="6" name="mfo chb.mp4">
            <a:hlinkClick r:id="" action="ppaction://media"/>
            <a:extLst>
              <a:ext uri="{FF2B5EF4-FFF2-40B4-BE49-F238E27FC236}">
                <a16:creationId xmlns:a16="http://schemas.microsoft.com/office/drawing/2014/main" id="{C8DD862B-95DF-BB84-7DDA-3918702A8F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6016" t="12500" r="11328" b="16724"/>
          <a:stretch/>
        </p:blipFill>
        <p:spPr>
          <a:xfrm>
            <a:off x="5029200" y="2849665"/>
            <a:ext cx="4114800" cy="4008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D573A3-26C8-D7ED-3C41-D351DE4B5AB2}"/>
              </a:ext>
            </a:extLst>
          </p:cNvPr>
          <p:cNvSpPr txBox="1"/>
          <p:nvPr/>
        </p:nvSpPr>
        <p:spPr>
          <a:xfrm>
            <a:off x="4114801" y="1107956"/>
            <a:ext cx="4724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VSD was crossed from RA-LV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6Fr RCA guide catheter was passed and parked in LV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8x6mm MFO device was deployed across the defect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Child went into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COMPLETE HEART BLOCK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C7F9-EAD7-8157-9490-A7A64552F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585"/>
            <a:ext cx="8229600" cy="1143000"/>
          </a:xfrm>
        </p:spPr>
        <p:txBody>
          <a:bodyPr/>
          <a:lstStyle/>
          <a:p>
            <a:r>
              <a:rPr lang="en-US" dirty="0"/>
              <a:t>VSD DEVICE CLOSURE</a:t>
            </a:r>
          </a:p>
        </p:txBody>
      </p:sp>
      <p:pic>
        <p:nvPicPr>
          <p:cNvPr id="4" name="ado ii.mp4">
            <a:hlinkClick r:id="" action="ppaction://media"/>
            <a:extLst>
              <a:ext uri="{FF2B5EF4-FFF2-40B4-BE49-F238E27FC236}">
                <a16:creationId xmlns:a16="http://schemas.microsoft.com/office/drawing/2014/main" id="{7D106DBD-FEEC-1FDA-4D86-56408D7EDE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712" t="16836" r="11259" b="17503"/>
          <a:stretch/>
        </p:blipFill>
        <p:spPr>
          <a:xfrm>
            <a:off x="29737" y="1295400"/>
            <a:ext cx="4165600" cy="3962400"/>
          </a:xfrm>
        </p:spPr>
      </p:pic>
      <p:pic>
        <p:nvPicPr>
          <p:cNvPr id="5" name="ado ii release.mp4">
            <a:hlinkClick r:id="" action="ppaction://media"/>
            <a:extLst>
              <a:ext uri="{FF2B5EF4-FFF2-40B4-BE49-F238E27FC236}">
                <a16:creationId xmlns:a16="http://schemas.microsoft.com/office/drawing/2014/main" id="{8C15AF90-B9E9-675A-293A-B6CBEB2DD14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0703" t="16016" r="12500" b="17187"/>
          <a:stretch/>
        </p:blipFill>
        <p:spPr>
          <a:xfrm>
            <a:off x="4572000" y="2507166"/>
            <a:ext cx="4343400" cy="434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CD93E7-38E2-BEA9-FC2B-676871D63607}"/>
              </a:ext>
            </a:extLst>
          </p:cNvPr>
          <p:cNvSpPr txBox="1"/>
          <p:nvPr/>
        </p:nvSpPr>
        <p:spPr>
          <a:xfrm>
            <a:off x="4648200" y="1161585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device was changed to a softer ADO II 6x4mm</a:t>
            </a:r>
          </a:p>
          <a:p>
            <a:r>
              <a:rPr lang="en-US" dirty="0"/>
              <a:t>After deployment and release child was with stable hemodynamics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6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3337-936B-4FA0-1F03-F712E1D91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4" y="-228600"/>
            <a:ext cx="8229600" cy="1143000"/>
          </a:xfrm>
        </p:spPr>
        <p:txBody>
          <a:bodyPr/>
          <a:lstStyle/>
          <a:p>
            <a:r>
              <a:rPr lang="en-US" dirty="0"/>
              <a:t>6months Post Device </a:t>
            </a:r>
            <a:r>
              <a:rPr lang="en-US" dirty="0" err="1"/>
              <a:t>Followup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899E3-BA8E-3080-C19A-5F6A7AE33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85" y="1070768"/>
            <a:ext cx="4155687" cy="1901032"/>
          </a:xfrm>
        </p:spPr>
        <p:txBody>
          <a:bodyPr/>
          <a:lstStyle/>
          <a:p>
            <a:r>
              <a:rPr lang="en-US" dirty="0"/>
              <a:t>Good weight gain</a:t>
            </a:r>
          </a:p>
          <a:p>
            <a:r>
              <a:rPr lang="en-US" dirty="0"/>
              <a:t>Asymptomatic child</a:t>
            </a:r>
          </a:p>
          <a:p>
            <a:r>
              <a:rPr lang="en-US" dirty="0"/>
              <a:t>No cyanosis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device unzoomed.mp4">
            <a:hlinkClick r:id="" action="ppaction://media"/>
            <a:extLst>
              <a:ext uri="{FF2B5EF4-FFF2-40B4-BE49-F238E27FC236}">
                <a16:creationId xmlns:a16="http://schemas.microsoft.com/office/drawing/2014/main" id="{5839D58C-DC25-12BD-C2A0-39484971E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990" t="6382" r="5797" b="8511"/>
          <a:stretch/>
        </p:blipFill>
        <p:spPr>
          <a:xfrm>
            <a:off x="5181599" y="685800"/>
            <a:ext cx="3962401" cy="3048000"/>
          </a:xfrm>
          <a:prstGeom prst="rect">
            <a:avLst/>
          </a:prstGeom>
        </p:spPr>
      </p:pic>
      <p:pic>
        <p:nvPicPr>
          <p:cNvPr id="5" name="predo rt -lt asd.mp4">
            <a:hlinkClick r:id="" action="ppaction://media"/>
            <a:extLst>
              <a:ext uri="{FF2B5EF4-FFF2-40B4-BE49-F238E27FC236}">
                <a16:creationId xmlns:a16="http://schemas.microsoft.com/office/drawing/2014/main" id="{AAF876C5-536E-1B8F-DE12-FDA16CA3E5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5725" t="9756" r="3492" b="2439"/>
          <a:stretch/>
        </p:blipFill>
        <p:spPr>
          <a:xfrm>
            <a:off x="5181599" y="3757070"/>
            <a:ext cx="3962401" cy="3100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4C8073-E73D-8C33-7A6A-F0BB2B410687}"/>
              </a:ext>
            </a:extLst>
          </p:cNvPr>
          <p:cNvSpPr txBox="1"/>
          <p:nvPr/>
        </p:nvSpPr>
        <p:spPr>
          <a:xfrm>
            <a:off x="228601" y="3276600"/>
            <a:ext cx="472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ECHO :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Device in good 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residual shunt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TR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Moderate ASD L-R shunt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TV annulus : 13mm , z score : -1.2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Good biventricular function</a:t>
            </a:r>
          </a:p>
        </p:txBody>
      </p:sp>
    </p:spTree>
    <p:extLst>
      <p:ext uri="{BB962C8B-B14F-4D97-AF65-F5344CB8AC3E}">
        <p14:creationId xmlns:p14="http://schemas.microsoft.com/office/powerpoint/2010/main" val="60338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885A-A2FD-0722-42FA-756E4AB8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dirty="0"/>
              <a:t>LEARNING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233E9-AC2B-632A-948D-759EDCE66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5867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Round Same-side Corner of Rectangle 3">
            <a:extLst>
              <a:ext uri="{FF2B5EF4-FFF2-40B4-BE49-F238E27FC236}">
                <a16:creationId xmlns:a16="http://schemas.microsoft.com/office/drawing/2014/main" id="{77B48B29-76B8-1ADF-D55C-5FFF6C88DFDF}"/>
              </a:ext>
            </a:extLst>
          </p:cNvPr>
          <p:cNvSpPr/>
          <p:nvPr/>
        </p:nvSpPr>
        <p:spPr>
          <a:xfrm>
            <a:off x="533400" y="1005468"/>
            <a:ext cx="7467600" cy="1676400"/>
          </a:xfrm>
          <a:prstGeom prst="round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Complex CHDs require thorough understanding of anatomy, pathology and hemodynamics</a:t>
            </a:r>
          </a:p>
        </p:txBody>
      </p:sp>
      <p:sp>
        <p:nvSpPr>
          <p:cNvPr id="5" name="Round Diagonal Corner of Rectangle 4">
            <a:extLst>
              <a:ext uri="{FF2B5EF4-FFF2-40B4-BE49-F238E27FC236}">
                <a16:creationId xmlns:a16="http://schemas.microsoft.com/office/drawing/2014/main" id="{5715AF5D-582C-DD25-C669-727CFE9C2D13}"/>
              </a:ext>
            </a:extLst>
          </p:cNvPr>
          <p:cNvSpPr/>
          <p:nvPr/>
        </p:nvSpPr>
        <p:spPr>
          <a:xfrm>
            <a:off x="503663" y="2971801"/>
            <a:ext cx="7497337" cy="160020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Staged palliations should be considered in small and sick children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6B9AC6-B576-708F-A11D-C75D50B46275}"/>
              </a:ext>
            </a:extLst>
          </p:cNvPr>
          <p:cNvSpPr/>
          <p:nvPr/>
        </p:nvSpPr>
        <p:spPr>
          <a:xfrm>
            <a:off x="503663" y="4709534"/>
            <a:ext cx="7497337" cy="191986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Team approach is essential for wholesome success of the patient</a:t>
            </a:r>
          </a:p>
        </p:txBody>
      </p:sp>
    </p:spTree>
    <p:extLst>
      <p:ext uri="{BB962C8B-B14F-4D97-AF65-F5344CB8AC3E}">
        <p14:creationId xmlns:p14="http://schemas.microsoft.com/office/powerpoint/2010/main" val="344184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54489" cy="1143000"/>
          </a:xfrm>
        </p:spPr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3886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1month old baby</a:t>
            </a:r>
          </a:p>
          <a:p>
            <a:r>
              <a:rPr lang="en-US" sz="2400" dirty="0"/>
              <a:t>Cyanosis at 1week of life</a:t>
            </a:r>
          </a:p>
          <a:p>
            <a:endParaRPr lang="en-US" sz="2400" dirty="0"/>
          </a:p>
          <a:p>
            <a:r>
              <a:rPr lang="en-US" sz="2400" dirty="0"/>
              <a:t>Echo :</a:t>
            </a:r>
          </a:p>
          <a:p>
            <a:r>
              <a:rPr lang="en-US" sz="2400" b="1" dirty="0"/>
              <a:t>D-TRANSPOSED GREAT ARTERIES</a:t>
            </a:r>
            <a:endParaRPr lang="en-US" sz="2400" dirty="0"/>
          </a:p>
          <a:p>
            <a:r>
              <a:rPr lang="en-US" sz="2400" b="1" dirty="0"/>
              <a:t>LARGE INLET VSD WITH MUSCULAR EXTENSION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GRADE I STRADDLING OF TV </a:t>
            </a:r>
            <a:r>
              <a:rPr lang="en-US" sz="2400" b="1" dirty="0"/>
              <a:t>MODERATE OS ASD WITH BIDIRECTIONAL SHUNT</a:t>
            </a:r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</a:rPr>
              <a:t>SMALLISH TV/HYPOPLASTIC RV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93EBCE-4566-BFE8-7796-4A7E9263F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8" name="best preop vsd.mp4">
            <a:hlinkClick r:id="" action="ppaction://media"/>
            <a:extLst>
              <a:ext uri="{FF2B5EF4-FFF2-40B4-BE49-F238E27FC236}">
                <a16:creationId xmlns:a16="http://schemas.microsoft.com/office/drawing/2014/main" id="{FA4B43DA-09DB-A7FD-A041-A0728263D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0"/>
            <a:ext cx="4876800" cy="3526366"/>
          </a:xfrm>
          <a:prstGeom prst="rect">
            <a:avLst/>
          </a:prstGeom>
        </p:spPr>
      </p:pic>
      <p:pic>
        <p:nvPicPr>
          <p:cNvPr id="9" name="zoomed vsd.mp4">
            <a:hlinkClick r:id="" action="ppaction://media"/>
            <a:extLst>
              <a:ext uri="{FF2B5EF4-FFF2-40B4-BE49-F238E27FC236}">
                <a16:creationId xmlns:a16="http://schemas.microsoft.com/office/drawing/2014/main" id="{4F846D1F-2623-0B5A-65B4-8A1CD6C832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207809"/>
            <a:ext cx="4876799" cy="35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9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2138" y="1600200"/>
            <a:ext cx="5105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ARTERIAL SWITCH SURGERY + FENESTRATED VSD CLOSURE</a:t>
            </a:r>
          </a:p>
          <a:p>
            <a:r>
              <a:rPr lang="en-US" sz="2400" dirty="0"/>
              <a:t>ASD was left</a:t>
            </a:r>
          </a:p>
          <a:p>
            <a:r>
              <a:rPr lang="en-US" sz="2400" dirty="0"/>
              <a:t>Shifted to ICU</a:t>
            </a:r>
          </a:p>
          <a:p>
            <a:endParaRPr lang="en-US" sz="2400" dirty="0"/>
          </a:p>
          <a:p>
            <a:r>
              <a:rPr lang="en-US" sz="2400" dirty="0"/>
              <a:t>Had significant desaturation due to R-L shunt across the ASD</a:t>
            </a:r>
          </a:p>
          <a:p>
            <a:r>
              <a:rPr lang="en-US" sz="2400" dirty="0"/>
              <a:t>And Reduced Pulmonary Blood Flow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BAILED OUT with a 4mm </a:t>
            </a:r>
            <a:r>
              <a:rPr lang="en-US" sz="2400" dirty="0">
                <a:solidFill>
                  <a:srgbClr val="FF0000"/>
                </a:solidFill>
              </a:rPr>
              <a:t>RIGHT MODIFIED BT SHUNT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6" y="1307676"/>
            <a:ext cx="38849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OPERATIVE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Stormy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2590800"/>
            <a:ext cx="2688236" cy="2667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CONUNDRUM OF 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SMALLS and 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BIGS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1676400"/>
            <a:ext cx="3810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Age : 2months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Weight : 2.2kgs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TV : z : -1.5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RV : </a:t>
            </a:r>
            <a:r>
              <a:rPr lang="en-US" sz="3200" dirty="0" err="1">
                <a:solidFill>
                  <a:srgbClr val="7030A0"/>
                </a:solidFill>
              </a:rPr>
              <a:t>Hypoplastic</a:t>
            </a:r>
            <a:endParaRPr lang="en-US" sz="3200" dirty="0">
              <a:solidFill>
                <a:srgbClr val="7030A0"/>
              </a:solidFill>
            </a:endParaRPr>
          </a:p>
          <a:p>
            <a:endParaRPr lang="en-US" sz="3200" dirty="0">
              <a:solidFill>
                <a:srgbClr val="7030A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</a:rPr>
              <a:t>PA pressure : High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</a:rPr>
              <a:t>PVR : High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</a:rPr>
              <a:t>Sepsis : High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2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OP </a:t>
            </a:r>
            <a:r>
              <a:rPr lang="en-US" dirty="0" err="1"/>
              <a:t>ctnd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600200"/>
            <a:ext cx="3733800" cy="3840163"/>
          </a:xfrm>
        </p:spPr>
        <p:txBody>
          <a:bodyPr/>
          <a:lstStyle/>
          <a:p>
            <a:r>
              <a:rPr lang="en-US" dirty="0"/>
              <a:t>Stayed in the hospital for 20days</a:t>
            </a:r>
          </a:p>
          <a:p>
            <a:r>
              <a:rPr lang="en-US" dirty="0"/>
              <a:t>Had infective pericardial effusion</a:t>
            </a:r>
          </a:p>
          <a:p>
            <a:r>
              <a:rPr lang="en-US" dirty="0"/>
              <a:t>Discharged with saturation of 80%</a:t>
            </a:r>
          </a:p>
          <a:p>
            <a:r>
              <a:rPr lang="en-US" dirty="0"/>
              <a:t>Mild tachypnea</a:t>
            </a:r>
          </a:p>
          <a:p>
            <a:endParaRPr lang="en-US" dirty="0"/>
          </a:p>
        </p:txBody>
      </p:sp>
      <p:pic>
        <p:nvPicPr>
          <p:cNvPr id="5" name="pericardial eff.mp4">
            <a:hlinkClick r:id="" action="ppaction://media"/>
            <a:extLst>
              <a:ext uri="{FF2B5EF4-FFF2-40B4-BE49-F238E27FC236}">
                <a16:creationId xmlns:a16="http://schemas.microsoft.com/office/drawing/2014/main" id="{4D8DB667-46A9-5A70-9642-ACC88E07B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39" y="1295400"/>
            <a:ext cx="5097517" cy="4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 at 3months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962995"/>
            <a:ext cx="8229600" cy="4525963"/>
          </a:xfrm>
        </p:spPr>
        <p:txBody>
          <a:bodyPr/>
          <a:lstStyle/>
          <a:p>
            <a:r>
              <a:rPr lang="en-US" dirty="0"/>
              <a:t>H/o episodes of LOC</a:t>
            </a:r>
          </a:p>
          <a:p>
            <a:r>
              <a:rPr lang="en-US" dirty="0"/>
              <a:t>O/E :</a:t>
            </a:r>
          </a:p>
          <a:p>
            <a:r>
              <a:rPr lang="en-US" dirty="0"/>
              <a:t>Irritability</a:t>
            </a:r>
          </a:p>
          <a:p>
            <a:r>
              <a:rPr lang="en-US" dirty="0"/>
              <a:t>Cyanosis</a:t>
            </a:r>
          </a:p>
          <a:p>
            <a:r>
              <a:rPr lang="en-US" dirty="0"/>
              <a:t>Tachypnea</a:t>
            </a:r>
          </a:p>
          <a:p>
            <a:r>
              <a:rPr lang="en-US" dirty="0"/>
              <a:t>Respiratory distress</a:t>
            </a:r>
          </a:p>
        </p:txBody>
      </p:sp>
      <p:sp>
        <p:nvSpPr>
          <p:cNvPr id="4" name="Cloud 3"/>
          <p:cNvSpPr/>
          <p:nvPr/>
        </p:nvSpPr>
        <p:spPr>
          <a:xfrm>
            <a:off x="652072" y="2168577"/>
            <a:ext cx="2743200" cy="20574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PACKAGE OF EXTREMES</a:t>
            </a:r>
          </a:p>
        </p:txBody>
      </p:sp>
    </p:spTree>
    <p:extLst>
      <p:ext uri="{BB962C8B-B14F-4D97-AF65-F5344CB8AC3E}">
        <p14:creationId xmlns:p14="http://schemas.microsoft.com/office/powerpoint/2010/main" val="1078359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resi vsd tr (1).mp4">
            <a:hlinkClick r:id="" action="ppaction://media"/>
            <a:extLst>
              <a:ext uri="{FF2B5EF4-FFF2-40B4-BE49-F238E27FC236}">
                <a16:creationId xmlns:a16="http://schemas.microsoft.com/office/drawing/2014/main" id="{3920C1F4-95D1-355A-961D-8A94D5F3FF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1818" r="387" b="2487"/>
          <a:stretch/>
        </p:blipFill>
        <p:spPr>
          <a:xfrm>
            <a:off x="0" y="15681"/>
            <a:ext cx="4313056" cy="3429000"/>
          </a:xfrm>
        </p:spPr>
      </p:pic>
      <p:pic>
        <p:nvPicPr>
          <p:cNvPr id="6" name="measure vsd.mp4">
            <a:hlinkClick r:id="" action="ppaction://media"/>
            <a:extLst>
              <a:ext uri="{FF2B5EF4-FFF2-40B4-BE49-F238E27FC236}">
                <a16:creationId xmlns:a16="http://schemas.microsoft.com/office/drawing/2014/main" id="{9F5CC7DC-D7EE-30AF-123D-16E5EE21C7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2582"/>
          <a:stretch/>
        </p:blipFill>
        <p:spPr>
          <a:xfrm>
            <a:off x="18586" y="2964366"/>
            <a:ext cx="5047786" cy="3886200"/>
          </a:xfrm>
          <a:prstGeom prst="rect">
            <a:avLst/>
          </a:prstGeom>
        </p:spPr>
      </p:pic>
      <p:pic>
        <p:nvPicPr>
          <p:cNvPr id="5" name="asd rt-lt.mp4">
            <a:hlinkClick r:id="" action="ppaction://media"/>
            <a:extLst>
              <a:ext uri="{FF2B5EF4-FFF2-40B4-BE49-F238E27FC236}">
                <a16:creationId xmlns:a16="http://schemas.microsoft.com/office/drawing/2014/main" id="{43E7EB88-AA5B-620E-3D6B-2C2C6334ECD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13056" y="1"/>
            <a:ext cx="4812358" cy="3444680"/>
          </a:xfrm>
          <a:prstGeom prst="rect">
            <a:avLst/>
          </a:prstGeom>
        </p:spPr>
      </p:pic>
      <p:pic>
        <p:nvPicPr>
          <p:cNvPr id="7" name="paed card tr.mp4">
            <a:hlinkClick r:id="" action="ppaction://media"/>
            <a:extLst>
              <a:ext uri="{FF2B5EF4-FFF2-40B4-BE49-F238E27FC236}">
                <a16:creationId xmlns:a16="http://schemas.microsoft.com/office/drawing/2014/main" id="{DCD76256-0107-ABBA-F33C-196B7967880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66372" y="3444681"/>
            <a:ext cx="4119433" cy="340588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9095534-D34D-5A1E-5020-3ACA96573B06}"/>
              </a:ext>
            </a:extLst>
          </p:cNvPr>
          <p:cNvSpPr/>
          <p:nvPr/>
        </p:nvSpPr>
        <p:spPr>
          <a:xfrm>
            <a:off x="2098914" y="2438400"/>
            <a:ext cx="4465456" cy="16376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S/P ARTERIAL SWITCH + RT BT SHUNT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Residual VSD with Direct GERBODE defect</a:t>
            </a:r>
          </a:p>
          <a:p>
            <a:pPr algn="ctr"/>
            <a:r>
              <a:rPr lang="en-US" dirty="0"/>
              <a:t>Moderate OS ASD R-L shunt</a:t>
            </a:r>
          </a:p>
          <a:p>
            <a:pPr algn="ctr"/>
            <a:r>
              <a:rPr lang="en-US" dirty="0"/>
              <a:t>Dilated RA</a:t>
            </a:r>
          </a:p>
          <a:p>
            <a:pPr algn="ctr"/>
            <a:r>
              <a:rPr lang="en-US" dirty="0"/>
              <a:t>Reduced BT shunt flows</a:t>
            </a:r>
          </a:p>
        </p:txBody>
      </p:sp>
    </p:spTree>
    <p:extLst>
      <p:ext uri="{BB962C8B-B14F-4D97-AF65-F5344CB8AC3E}">
        <p14:creationId xmlns:p14="http://schemas.microsoft.com/office/powerpoint/2010/main" val="294912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9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1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374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TRIPLE CIRCULAR SHUNT : WASTED CIRCULATION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50A6EA0C-3198-B2F7-B07F-882696C25F82}"/>
              </a:ext>
            </a:extLst>
          </p:cNvPr>
          <p:cNvSpPr/>
          <p:nvPr/>
        </p:nvSpPr>
        <p:spPr>
          <a:xfrm rot="16200000" flipH="1">
            <a:off x="1331573" y="2051777"/>
            <a:ext cx="1146861" cy="1676394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9BA943-700D-F572-A3AF-EB52F5B052DD}"/>
              </a:ext>
            </a:extLst>
          </p:cNvPr>
          <p:cNvSpPr txBox="1"/>
          <p:nvPr/>
        </p:nvSpPr>
        <p:spPr>
          <a:xfrm>
            <a:off x="2133603" y="1256404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SYSTEMIC VENOUS RETURN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CC75E-4B21-3048-5C22-24390F233DF2}"/>
              </a:ext>
            </a:extLst>
          </p:cNvPr>
          <p:cNvSpPr txBox="1"/>
          <p:nvPr/>
        </p:nvSpPr>
        <p:spPr>
          <a:xfrm>
            <a:off x="2743201" y="2173827"/>
            <a:ext cx="2133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RIGHT ATRIUM</a:t>
            </a:r>
          </a:p>
        </p:txBody>
      </p:sp>
      <p:sp>
        <p:nvSpPr>
          <p:cNvPr id="18" name="Bent Up Arrow 17">
            <a:extLst>
              <a:ext uri="{FF2B5EF4-FFF2-40B4-BE49-F238E27FC236}">
                <a16:creationId xmlns:a16="http://schemas.microsoft.com/office/drawing/2014/main" id="{1007F591-D6AD-4B18-CE2D-48EAB2F1F221}"/>
              </a:ext>
            </a:extLst>
          </p:cNvPr>
          <p:cNvSpPr/>
          <p:nvPr/>
        </p:nvSpPr>
        <p:spPr>
          <a:xfrm flipV="1">
            <a:off x="4876799" y="2280344"/>
            <a:ext cx="1975628" cy="800282"/>
          </a:xfrm>
          <a:prstGeom prst="bentUpArrow">
            <a:avLst>
              <a:gd name="adj1" fmla="val 28228"/>
              <a:gd name="adj2" fmla="val 25000"/>
              <a:gd name="adj3" fmla="val 25000"/>
            </a:avLst>
          </a:prstGeom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5B1CD-EFA7-A597-E59A-33EE2CCE5BAD}"/>
              </a:ext>
            </a:extLst>
          </p:cNvPr>
          <p:cNvSpPr txBox="1"/>
          <p:nvPr/>
        </p:nvSpPr>
        <p:spPr>
          <a:xfrm>
            <a:off x="5687125" y="3024750"/>
            <a:ext cx="2133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LEFT ATRIUM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585ED0-C771-1E8C-5CB0-A77F708563B0}"/>
              </a:ext>
            </a:extLst>
          </p:cNvPr>
          <p:cNvSpPr txBox="1"/>
          <p:nvPr/>
        </p:nvSpPr>
        <p:spPr>
          <a:xfrm>
            <a:off x="7021553" y="2102804"/>
            <a:ext cx="2133598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R-L SHUNT AT ASD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5CEDD2-6AE8-5D8E-7A48-BC84E0870C5A}"/>
              </a:ext>
            </a:extLst>
          </p:cNvPr>
          <p:cNvCxnSpPr>
            <a:cxnSpLocks/>
          </p:cNvCxnSpPr>
          <p:nvPr/>
        </p:nvCxnSpPr>
        <p:spPr>
          <a:xfrm>
            <a:off x="3850888" y="1670352"/>
            <a:ext cx="0" cy="5034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D86D379-A6BE-7C7A-968D-63A8EA4C683E}"/>
              </a:ext>
            </a:extLst>
          </p:cNvPr>
          <p:cNvCxnSpPr>
            <a:cxnSpLocks/>
          </p:cNvCxnSpPr>
          <p:nvPr/>
        </p:nvCxnSpPr>
        <p:spPr>
          <a:xfrm>
            <a:off x="6629400" y="3429000"/>
            <a:ext cx="0" cy="9476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2C585FC-A4FB-CE26-9E41-52D8C5E6E286}"/>
              </a:ext>
            </a:extLst>
          </p:cNvPr>
          <p:cNvSpPr txBox="1"/>
          <p:nvPr/>
        </p:nvSpPr>
        <p:spPr>
          <a:xfrm>
            <a:off x="5636952" y="4385913"/>
            <a:ext cx="2410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LEFT VENTRICLE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501D82-3022-28AE-B44A-087DA7B45DEC}"/>
              </a:ext>
            </a:extLst>
          </p:cNvPr>
          <p:cNvSpPr txBox="1"/>
          <p:nvPr/>
        </p:nvSpPr>
        <p:spPr>
          <a:xfrm>
            <a:off x="152400" y="3429000"/>
            <a:ext cx="2895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HYPOPLASTIC RIGHT VENTRICLE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F0D2B10-CF3C-D9C9-8F42-C47258DF3A50}"/>
              </a:ext>
            </a:extLst>
          </p:cNvPr>
          <p:cNvCxnSpPr>
            <a:cxnSpLocks/>
          </p:cNvCxnSpPr>
          <p:nvPr/>
        </p:nvCxnSpPr>
        <p:spPr>
          <a:xfrm>
            <a:off x="1371600" y="4189390"/>
            <a:ext cx="0" cy="9960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DF39B30-1317-FCD1-8CB4-4F7C0820057F}"/>
              </a:ext>
            </a:extLst>
          </p:cNvPr>
          <p:cNvSpPr txBox="1"/>
          <p:nvPr/>
        </p:nvSpPr>
        <p:spPr>
          <a:xfrm>
            <a:off x="304800" y="5378067"/>
            <a:ext cx="2895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PULMONARY ARTERY</a:t>
            </a:r>
          </a:p>
        </p:txBody>
      </p: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AA674527-FE46-2503-CD72-EC40C0574115}"/>
              </a:ext>
            </a:extLst>
          </p:cNvPr>
          <p:cNvCxnSpPr>
            <a:cxnSpLocks/>
          </p:cNvCxnSpPr>
          <p:nvPr/>
        </p:nvCxnSpPr>
        <p:spPr>
          <a:xfrm flipV="1">
            <a:off x="3233836" y="3401014"/>
            <a:ext cx="4357376" cy="2301329"/>
          </a:xfrm>
          <a:prstGeom prst="curvedConnector3">
            <a:avLst>
              <a:gd name="adj1" fmla="val 130102"/>
            </a:avLst>
          </a:prstGeom>
          <a:ln w="3810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CD1835BF-A38D-5CC4-93DC-DD0A6AB3B376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>
            <a:off x="3738434" y="2514012"/>
            <a:ext cx="1898518" cy="2102735"/>
          </a:xfrm>
          <a:prstGeom prst="curvedConnector2">
            <a:avLst/>
          </a:prstGeom>
          <a:ln w="38100">
            <a:solidFill>
              <a:srgbClr val="7030A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1D13500-C729-6202-C388-FCE83122542F}"/>
              </a:ext>
            </a:extLst>
          </p:cNvPr>
          <p:cNvSpPr txBox="1"/>
          <p:nvPr/>
        </p:nvSpPr>
        <p:spPr>
          <a:xfrm>
            <a:off x="3171849" y="3915018"/>
            <a:ext cx="2670231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GERBODE DEFECT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70E3BE0-86CA-F9EE-9A16-B99654EB88D7}"/>
              </a:ext>
            </a:extLst>
          </p:cNvPr>
          <p:cNvCxnSpPr>
            <a:cxnSpLocks/>
          </p:cNvCxnSpPr>
          <p:nvPr/>
        </p:nvCxnSpPr>
        <p:spPr>
          <a:xfrm>
            <a:off x="6629400" y="4847578"/>
            <a:ext cx="0" cy="9921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C225CAA-461F-A465-BCD4-D101F8208117}"/>
              </a:ext>
            </a:extLst>
          </p:cNvPr>
          <p:cNvSpPr txBox="1"/>
          <p:nvPr/>
        </p:nvSpPr>
        <p:spPr>
          <a:xfrm>
            <a:off x="6172200" y="5904560"/>
            <a:ext cx="2133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AORTA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EDACB04-6151-A4CD-8806-AF2A41052886}"/>
              </a:ext>
            </a:extLst>
          </p:cNvPr>
          <p:cNvCxnSpPr>
            <a:cxnSpLocks/>
          </p:cNvCxnSpPr>
          <p:nvPr/>
        </p:nvCxnSpPr>
        <p:spPr>
          <a:xfrm flipH="1" flipV="1">
            <a:off x="2057400" y="5848962"/>
            <a:ext cx="4114800" cy="3673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159B1E7-5139-53D3-F078-A0A33EDB1F4B}"/>
              </a:ext>
            </a:extLst>
          </p:cNvPr>
          <p:cNvSpPr txBox="1"/>
          <p:nvPr/>
        </p:nvSpPr>
        <p:spPr>
          <a:xfrm>
            <a:off x="3090545" y="6271594"/>
            <a:ext cx="2670231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BT SHUNT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62D531E-5FD2-B5A2-2A93-B5D59EA4903E}"/>
              </a:ext>
            </a:extLst>
          </p:cNvPr>
          <p:cNvSpPr/>
          <p:nvPr/>
        </p:nvSpPr>
        <p:spPr>
          <a:xfrm>
            <a:off x="4231890" y="1782897"/>
            <a:ext cx="4419592" cy="3311131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2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FFD7C-D5F0-5100-84FC-2F61B6118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CATHETER CLOSURE OF THE TRIPLE SHUNT</a:t>
            </a:r>
          </a:p>
        </p:txBody>
      </p:sp>
      <p:pic>
        <p:nvPicPr>
          <p:cNvPr id="4" name="bt shunt balloon.mp4">
            <a:hlinkClick r:id="" action="ppaction://media"/>
            <a:extLst>
              <a:ext uri="{FF2B5EF4-FFF2-40B4-BE49-F238E27FC236}">
                <a16:creationId xmlns:a16="http://schemas.microsoft.com/office/drawing/2014/main" id="{8E01610E-94F1-EB17-2AAD-9A6D96DE40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345" t="11785" r="12943" b="17502"/>
          <a:stretch/>
        </p:blipFill>
        <p:spPr>
          <a:xfrm>
            <a:off x="10387" y="1792134"/>
            <a:ext cx="4648200" cy="4648200"/>
          </a:xfrm>
        </p:spPr>
      </p:pic>
      <p:pic>
        <p:nvPicPr>
          <p:cNvPr id="8" name="final bt shunt.mp4">
            <a:hlinkClick r:id="" action="ppaction://media"/>
            <a:extLst>
              <a:ext uri="{FF2B5EF4-FFF2-40B4-BE49-F238E27FC236}">
                <a16:creationId xmlns:a16="http://schemas.microsoft.com/office/drawing/2014/main" id="{65CCF5AB-C52E-64C6-C612-826E0AEC085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451" t="32189" r="13734" b="17597"/>
          <a:stretch/>
        </p:blipFill>
        <p:spPr>
          <a:xfrm>
            <a:off x="4658587" y="1805145"/>
            <a:ext cx="4627006" cy="4648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9B56A4-8276-4C7B-6E2A-201111F3F6C9}"/>
              </a:ext>
            </a:extLst>
          </p:cNvPr>
          <p:cNvSpPr txBox="1"/>
          <p:nvPr/>
        </p:nvSpPr>
        <p:spPr>
          <a:xfrm>
            <a:off x="2905987" y="5517004"/>
            <a:ext cx="3505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BT SHUNT WAS BALLOON DILATED WITH A 3.5x20 mm CORONARY BALLOON</a:t>
            </a:r>
          </a:p>
        </p:txBody>
      </p:sp>
    </p:spTree>
    <p:extLst>
      <p:ext uri="{BB962C8B-B14F-4D97-AF65-F5344CB8AC3E}">
        <p14:creationId xmlns:p14="http://schemas.microsoft.com/office/powerpoint/2010/main" val="59850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2125</TotalTime>
  <Words>387</Words>
  <Application>Microsoft Macintosh PowerPoint</Application>
  <PresentationFormat>On-screen Show (4:3)</PresentationFormat>
  <Paragraphs>98</Paragraphs>
  <Slides>13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Catheter Closure of TRIPLE WHAMMY Circular Shunt in a young infant : A Curious Case</vt:lpstr>
      <vt:lpstr>HISTORY</vt:lpstr>
      <vt:lpstr>SURGERY</vt:lpstr>
      <vt:lpstr>POST OPERATIVE COURSE</vt:lpstr>
      <vt:lpstr>POST OP ctnd</vt:lpstr>
      <vt:lpstr>Follow up at 3months</vt:lpstr>
      <vt:lpstr> </vt:lpstr>
      <vt:lpstr>TRIPLE CIRCULAR SHUNT : WASTED CIRCULATION</vt:lpstr>
      <vt:lpstr>CATHETER CLOSURE OF THE TRIPLE SHUNT</vt:lpstr>
      <vt:lpstr>VSD DEVICE CLOSURE</vt:lpstr>
      <vt:lpstr>VSD DEVICE CLOSURE</vt:lpstr>
      <vt:lpstr>6months Post Device Followup</vt:lpstr>
      <vt:lpstr>LEARNING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CHILIDERN 6</dc:creator>
  <cp:lastModifiedBy>Sowmya Kasturi</cp:lastModifiedBy>
  <cp:revision>30</cp:revision>
  <dcterms:created xsi:type="dcterms:W3CDTF">2006-08-16T00:00:00Z</dcterms:created>
  <dcterms:modified xsi:type="dcterms:W3CDTF">2023-12-31T12:54:38Z</dcterms:modified>
</cp:coreProperties>
</file>