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1" r:id="rId3"/>
    <p:sldId id="270" r:id="rId4"/>
    <p:sldId id="274" r:id="rId5"/>
    <p:sldId id="273" r:id="rId6"/>
    <p:sldId id="261" r:id="rId7"/>
    <p:sldId id="265" r:id="rId8"/>
    <p:sldId id="275" r:id="rId9"/>
    <p:sldId id="276" r:id="rId10"/>
    <p:sldId id="277" r:id="rId11"/>
    <p:sldId id="278" r:id="rId12"/>
    <p:sldId id="279" r:id="rId13"/>
    <p:sldId id="28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0" autoAdjust="0"/>
    <p:restoredTop sz="94259"/>
  </p:normalViewPr>
  <p:slideViewPr>
    <p:cSldViewPr>
      <p:cViewPr varScale="1">
        <p:scale>
          <a:sx n="123" d="100"/>
          <a:sy n="123" d="100"/>
        </p:scale>
        <p:origin x="44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6BC007-41ED-0248-8AB9-ACDA5FA040E7}" type="doc">
      <dgm:prSet loTypeId="urn:microsoft.com/office/officeart/2005/8/layout/hList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508C177E-61F2-DA46-A685-ED1CE29BBB26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AORTIC DISSECTION : DEBAKEY III, STANFORD B</a:t>
          </a:r>
          <a:endParaRPr lang="en-GB" dirty="0"/>
        </a:p>
      </dgm:t>
    </dgm:pt>
    <dgm:pt modelId="{CE7C88C3-6533-CA47-B947-C8366188F712}" type="parTrans" cxnId="{134DB601-9429-8442-9AFE-08075AA1F520}">
      <dgm:prSet/>
      <dgm:spPr/>
      <dgm:t>
        <a:bodyPr/>
        <a:lstStyle/>
        <a:p>
          <a:endParaRPr lang="en-GB"/>
        </a:p>
      </dgm:t>
    </dgm:pt>
    <dgm:pt modelId="{90A3173C-ACD0-C743-B55D-046CEF8BFB83}" type="sibTrans" cxnId="{134DB601-9429-8442-9AFE-08075AA1F520}">
      <dgm:prSet/>
      <dgm:spPr/>
      <dgm:t>
        <a:bodyPr/>
        <a:lstStyle/>
        <a:p>
          <a:endParaRPr lang="en-GB"/>
        </a:p>
      </dgm:t>
    </dgm:pt>
    <dgm:pt modelId="{8EE09CCD-17BF-CA49-81DC-358E7331E763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RUPTURED WITH CONTAINED THROMBUS</a:t>
          </a:r>
          <a:endParaRPr lang="en-GB" sz="3200" dirty="0"/>
        </a:p>
      </dgm:t>
    </dgm:pt>
    <dgm:pt modelId="{861FA192-CB0C-0D44-B432-8FF59ED5BE75}" type="parTrans" cxnId="{D9F7A8B6-2DB6-2045-9D4E-3B5BF197ED23}">
      <dgm:prSet/>
      <dgm:spPr/>
      <dgm:t>
        <a:bodyPr/>
        <a:lstStyle/>
        <a:p>
          <a:endParaRPr lang="en-GB"/>
        </a:p>
      </dgm:t>
    </dgm:pt>
    <dgm:pt modelId="{0322DC97-90C4-EA48-8388-EC946F93F7B0}" type="sibTrans" cxnId="{D9F7A8B6-2DB6-2045-9D4E-3B5BF197ED23}">
      <dgm:prSet/>
      <dgm:spPr/>
      <dgm:t>
        <a:bodyPr/>
        <a:lstStyle/>
        <a:p>
          <a:endParaRPr lang="en-GB"/>
        </a:p>
      </dgm:t>
    </dgm:pt>
    <dgm:pt modelId="{BF18052F-AFAB-FF4F-80AB-0BC584F08BBC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COMPLETE OCCLUSION OF TRUE LUMEN IN DTA</a:t>
          </a:r>
          <a:endParaRPr lang="en-GB" sz="3200" dirty="0"/>
        </a:p>
      </dgm:t>
    </dgm:pt>
    <dgm:pt modelId="{F24F45C9-9B19-FB4D-B312-DC4BD73342D7}" type="parTrans" cxnId="{022B68C3-9D47-E64D-AA3A-305FB1328A1B}">
      <dgm:prSet/>
      <dgm:spPr/>
      <dgm:t>
        <a:bodyPr/>
        <a:lstStyle/>
        <a:p>
          <a:endParaRPr lang="en-GB"/>
        </a:p>
      </dgm:t>
    </dgm:pt>
    <dgm:pt modelId="{5963024B-9D5B-2F48-955E-959072FE6EB0}" type="sibTrans" cxnId="{022B68C3-9D47-E64D-AA3A-305FB1328A1B}">
      <dgm:prSet/>
      <dgm:spPr/>
      <dgm:t>
        <a:bodyPr/>
        <a:lstStyle/>
        <a:p>
          <a:endParaRPr lang="en-GB"/>
        </a:p>
      </dgm:t>
    </dgm:pt>
    <dgm:pt modelId="{6D3D5D87-9D7C-FE45-AF10-B3F6E9EB3773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CELIAC, LEFT RENAL : FALSE LUMEN</a:t>
          </a:r>
        </a:p>
        <a:p>
          <a:r>
            <a:rPr lang="en-US" dirty="0">
              <a:solidFill>
                <a:schemeClr val="tx1"/>
              </a:solidFill>
            </a:rPr>
            <a:t>SMA, RIGHT RENAL : TRUE LUMEN</a:t>
          </a:r>
          <a:endParaRPr lang="en-GB" dirty="0"/>
        </a:p>
      </dgm:t>
    </dgm:pt>
    <dgm:pt modelId="{5A71948A-35D6-EF4D-85E2-29D9C86D7B7A}" type="parTrans" cxnId="{6807ED59-06E7-9F45-A1FC-CB8697F6B5EA}">
      <dgm:prSet/>
      <dgm:spPr/>
      <dgm:t>
        <a:bodyPr/>
        <a:lstStyle/>
        <a:p>
          <a:endParaRPr lang="en-GB"/>
        </a:p>
      </dgm:t>
    </dgm:pt>
    <dgm:pt modelId="{B02D436F-6EED-6143-A93D-C7BA34C0F864}" type="sibTrans" cxnId="{6807ED59-06E7-9F45-A1FC-CB8697F6B5EA}">
      <dgm:prSet/>
      <dgm:spPr/>
      <dgm:t>
        <a:bodyPr/>
        <a:lstStyle/>
        <a:p>
          <a:endParaRPr lang="en-GB"/>
        </a:p>
      </dgm:t>
    </dgm:pt>
    <dgm:pt modelId="{D2A1EFAF-2EB5-924D-8263-45543ED028C6}" type="pres">
      <dgm:prSet presAssocID="{126BC007-41ED-0248-8AB9-ACDA5FA040E7}" presName="composite" presStyleCnt="0">
        <dgm:presLayoutVars>
          <dgm:chMax val="1"/>
          <dgm:dir/>
          <dgm:resizeHandles val="exact"/>
        </dgm:presLayoutVars>
      </dgm:prSet>
      <dgm:spPr/>
    </dgm:pt>
    <dgm:pt modelId="{E75188E2-79E7-1C40-8843-F333611CE2D3}" type="pres">
      <dgm:prSet presAssocID="{508C177E-61F2-DA46-A685-ED1CE29BBB26}" presName="roof" presStyleLbl="dkBgShp" presStyleIdx="0" presStyleCnt="2" custLinFactNeighborX="-1124" custLinFactNeighborY="700"/>
      <dgm:spPr/>
    </dgm:pt>
    <dgm:pt modelId="{7AA423B3-2858-BE4C-8F48-6C2E13094F30}" type="pres">
      <dgm:prSet presAssocID="{508C177E-61F2-DA46-A685-ED1CE29BBB26}" presName="pillars" presStyleCnt="0"/>
      <dgm:spPr/>
    </dgm:pt>
    <dgm:pt modelId="{7783D28F-C32E-3443-B8EF-06D7C4D43F01}" type="pres">
      <dgm:prSet presAssocID="{508C177E-61F2-DA46-A685-ED1CE29BBB26}" presName="pillar1" presStyleLbl="node1" presStyleIdx="0" presStyleCnt="3">
        <dgm:presLayoutVars>
          <dgm:bulletEnabled val="1"/>
        </dgm:presLayoutVars>
      </dgm:prSet>
      <dgm:spPr/>
    </dgm:pt>
    <dgm:pt modelId="{B67F5D4B-CDF0-884D-AEF9-015DDCCCE0F5}" type="pres">
      <dgm:prSet presAssocID="{BF18052F-AFAB-FF4F-80AB-0BC584F08BBC}" presName="pillarX" presStyleLbl="node1" presStyleIdx="1" presStyleCnt="3">
        <dgm:presLayoutVars>
          <dgm:bulletEnabled val="1"/>
        </dgm:presLayoutVars>
      </dgm:prSet>
      <dgm:spPr/>
    </dgm:pt>
    <dgm:pt modelId="{0310CAC0-7C31-AF4E-91DF-1CE662D35F36}" type="pres">
      <dgm:prSet presAssocID="{6D3D5D87-9D7C-FE45-AF10-B3F6E9EB3773}" presName="pillarX" presStyleLbl="node1" presStyleIdx="2" presStyleCnt="3">
        <dgm:presLayoutVars>
          <dgm:bulletEnabled val="1"/>
        </dgm:presLayoutVars>
      </dgm:prSet>
      <dgm:spPr/>
    </dgm:pt>
    <dgm:pt modelId="{DF8319C7-BD95-8844-8A84-EAC181B93B88}" type="pres">
      <dgm:prSet presAssocID="{508C177E-61F2-DA46-A685-ED1CE29BBB26}" presName="base" presStyleLbl="dkBgShp" presStyleIdx="1" presStyleCnt="2" custLinFactY="14531" custLinFactNeighborX="-379" custLinFactNeighborY="100000"/>
      <dgm:spPr/>
    </dgm:pt>
  </dgm:ptLst>
  <dgm:cxnLst>
    <dgm:cxn modelId="{134DB601-9429-8442-9AFE-08075AA1F520}" srcId="{126BC007-41ED-0248-8AB9-ACDA5FA040E7}" destId="{508C177E-61F2-DA46-A685-ED1CE29BBB26}" srcOrd="0" destOrd="0" parTransId="{CE7C88C3-6533-CA47-B947-C8366188F712}" sibTransId="{90A3173C-ACD0-C743-B55D-046CEF8BFB83}"/>
    <dgm:cxn modelId="{6E28AF37-27BC-FF4E-B239-19076580103B}" type="presOf" srcId="{6D3D5D87-9D7C-FE45-AF10-B3F6E9EB3773}" destId="{0310CAC0-7C31-AF4E-91DF-1CE662D35F36}" srcOrd="0" destOrd="0" presId="urn:microsoft.com/office/officeart/2005/8/layout/hList3"/>
    <dgm:cxn modelId="{F937EC56-9F20-574B-8817-C39FD284AC3C}" type="presOf" srcId="{8EE09CCD-17BF-CA49-81DC-358E7331E763}" destId="{7783D28F-C32E-3443-B8EF-06D7C4D43F01}" srcOrd="0" destOrd="0" presId="urn:microsoft.com/office/officeart/2005/8/layout/hList3"/>
    <dgm:cxn modelId="{75AD9C57-056E-9049-A86B-B09E11C90C57}" type="presOf" srcId="{126BC007-41ED-0248-8AB9-ACDA5FA040E7}" destId="{D2A1EFAF-2EB5-924D-8263-45543ED028C6}" srcOrd="0" destOrd="0" presId="urn:microsoft.com/office/officeart/2005/8/layout/hList3"/>
    <dgm:cxn modelId="{6807ED59-06E7-9F45-A1FC-CB8697F6B5EA}" srcId="{508C177E-61F2-DA46-A685-ED1CE29BBB26}" destId="{6D3D5D87-9D7C-FE45-AF10-B3F6E9EB3773}" srcOrd="2" destOrd="0" parTransId="{5A71948A-35D6-EF4D-85E2-29D9C86D7B7A}" sibTransId="{B02D436F-6EED-6143-A93D-C7BA34C0F864}"/>
    <dgm:cxn modelId="{4CD9A75F-9820-8448-8261-B13013A9588A}" type="presOf" srcId="{BF18052F-AFAB-FF4F-80AB-0BC584F08BBC}" destId="{B67F5D4B-CDF0-884D-AEF9-015DDCCCE0F5}" srcOrd="0" destOrd="0" presId="urn:microsoft.com/office/officeart/2005/8/layout/hList3"/>
    <dgm:cxn modelId="{D9F7A8B6-2DB6-2045-9D4E-3B5BF197ED23}" srcId="{508C177E-61F2-DA46-A685-ED1CE29BBB26}" destId="{8EE09CCD-17BF-CA49-81DC-358E7331E763}" srcOrd="0" destOrd="0" parTransId="{861FA192-CB0C-0D44-B432-8FF59ED5BE75}" sibTransId="{0322DC97-90C4-EA48-8388-EC946F93F7B0}"/>
    <dgm:cxn modelId="{022B68C3-9D47-E64D-AA3A-305FB1328A1B}" srcId="{508C177E-61F2-DA46-A685-ED1CE29BBB26}" destId="{BF18052F-AFAB-FF4F-80AB-0BC584F08BBC}" srcOrd="1" destOrd="0" parTransId="{F24F45C9-9B19-FB4D-B312-DC4BD73342D7}" sibTransId="{5963024B-9D5B-2F48-955E-959072FE6EB0}"/>
    <dgm:cxn modelId="{FF0039F4-E02D-124C-A3B8-90489928E011}" type="presOf" srcId="{508C177E-61F2-DA46-A685-ED1CE29BBB26}" destId="{E75188E2-79E7-1C40-8843-F333611CE2D3}" srcOrd="0" destOrd="0" presId="urn:microsoft.com/office/officeart/2005/8/layout/hList3"/>
    <dgm:cxn modelId="{E21532BB-C0F5-8F47-88E6-43EEE21C689F}" type="presParOf" srcId="{D2A1EFAF-2EB5-924D-8263-45543ED028C6}" destId="{E75188E2-79E7-1C40-8843-F333611CE2D3}" srcOrd="0" destOrd="0" presId="urn:microsoft.com/office/officeart/2005/8/layout/hList3"/>
    <dgm:cxn modelId="{0A5A5B65-A608-2F48-9975-91246FFAFB73}" type="presParOf" srcId="{D2A1EFAF-2EB5-924D-8263-45543ED028C6}" destId="{7AA423B3-2858-BE4C-8F48-6C2E13094F30}" srcOrd="1" destOrd="0" presId="urn:microsoft.com/office/officeart/2005/8/layout/hList3"/>
    <dgm:cxn modelId="{7D855F7F-1EB3-3D44-93A3-3F38FEFA8225}" type="presParOf" srcId="{7AA423B3-2858-BE4C-8F48-6C2E13094F30}" destId="{7783D28F-C32E-3443-B8EF-06D7C4D43F01}" srcOrd="0" destOrd="0" presId="urn:microsoft.com/office/officeart/2005/8/layout/hList3"/>
    <dgm:cxn modelId="{49F180E5-5759-3F45-8D29-BA89A2B80D3E}" type="presParOf" srcId="{7AA423B3-2858-BE4C-8F48-6C2E13094F30}" destId="{B67F5D4B-CDF0-884D-AEF9-015DDCCCE0F5}" srcOrd="1" destOrd="0" presId="urn:microsoft.com/office/officeart/2005/8/layout/hList3"/>
    <dgm:cxn modelId="{68C0CCAF-08D6-4149-9C81-F258E7101DD9}" type="presParOf" srcId="{7AA423B3-2858-BE4C-8F48-6C2E13094F30}" destId="{0310CAC0-7C31-AF4E-91DF-1CE662D35F36}" srcOrd="2" destOrd="0" presId="urn:microsoft.com/office/officeart/2005/8/layout/hList3"/>
    <dgm:cxn modelId="{27846402-2B82-4147-80D5-294F487DA45F}" type="presParOf" srcId="{D2A1EFAF-2EB5-924D-8263-45543ED028C6}" destId="{DF8319C7-BD95-8844-8A84-EAC181B93B8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188E2-79E7-1C40-8843-F333611CE2D3}">
      <dsp:nvSpPr>
        <dsp:cNvPr id="0" name=""/>
        <dsp:cNvSpPr/>
      </dsp:nvSpPr>
      <dsp:spPr>
        <a:xfrm>
          <a:off x="0" y="11408"/>
          <a:ext cx="6781800" cy="162972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solidFill>
                <a:schemeClr val="tx1"/>
              </a:solidFill>
            </a:rPr>
            <a:t>AORTIC DISSECTION : DEBAKEY III, STANFORD B</a:t>
          </a:r>
          <a:endParaRPr lang="en-GB" sz="4500" kern="1200" dirty="0"/>
        </a:p>
      </dsp:txBody>
      <dsp:txXfrm>
        <a:off x="0" y="11408"/>
        <a:ext cx="6781800" cy="1629727"/>
      </dsp:txXfrm>
    </dsp:sp>
    <dsp:sp modelId="{7783D28F-C32E-3443-B8EF-06D7C4D43F01}">
      <dsp:nvSpPr>
        <dsp:cNvPr id="0" name=""/>
        <dsp:cNvSpPr/>
      </dsp:nvSpPr>
      <dsp:spPr>
        <a:xfrm>
          <a:off x="3311" y="1629727"/>
          <a:ext cx="2258392" cy="342242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RUPTURED WITH CONTAINED THROMBUS</a:t>
          </a:r>
          <a:endParaRPr lang="en-GB" sz="3200" kern="1200" dirty="0"/>
        </a:p>
      </dsp:txBody>
      <dsp:txXfrm>
        <a:off x="3311" y="1629727"/>
        <a:ext cx="2258392" cy="3422428"/>
      </dsp:txXfrm>
    </dsp:sp>
    <dsp:sp modelId="{B67F5D4B-CDF0-884D-AEF9-015DDCCCE0F5}">
      <dsp:nvSpPr>
        <dsp:cNvPr id="0" name=""/>
        <dsp:cNvSpPr/>
      </dsp:nvSpPr>
      <dsp:spPr>
        <a:xfrm>
          <a:off x="2261703" y="1629727"/>
          <a:ext cx="2258392" cy="342242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COMPLETE OCCLUSION OF TRUE LUMEN IN DTA</a:t>
          </a:r>
          <a:endParaRPr lang="en-GB" sz="3200" kern="1200" dirty="0"/>
        </a:p>
      </dsp:txBody>
      <dsp:txXfrm>
        <a:off x="2261703" y="1629727"/>
        <a:ext cx="2258392" cy="3422428"/>
      </dsp:txXfrm>
    </dsp:sp>
    <dsp:sp modelId="{0310CAC0-7C31-AF4E-91DF-1CE662D35F36}">
      <dsp:nvSpPr>
        <dsp:cNvPr id="0" name=""/>
        <dsp:cNvSpPr/>
      </dsp:nvSpPr>
      <dsp:spPr>
        <a:xfrm>
          <a:off x="4520096" y="1629727"/>
          <a:ext cx="2258392" cy="342242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tx1"/>
              </a:solidFill>
            </a:rPr>
            <a:t>CELIAC, LEFT RENAL : FALSE LUMEN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tx1"/>
              </a:solidFill>
            </a:rPr>
            <a:t>SMA, RIGHT RENAL : TRUE LUMEN</a:t>
          </a:r>
          <a:endParaRPr lang="en-GB" sz="2900" kern="1200" dirty="0"/>
        </a:p>
      </dsp:txBody>
      <dsp:txXfrm>
        <a:off x="4520096" y="1629727"/>
        <a:ext cx="2258392" cy="3422428"/>
      </dsp:txXfrm>
    </dsp:sp>
    <dsp:sp modelId="{DF8319C7-BD95-8844-8A84-EAC181B93B88}">
      <dsp:nvSpPr>
        <dsp:cNvPr id="0" name=""/>
        <dsp:cNvSpPr/>
      </dsp:nvSpPr>
      <dsp:spPr>
        <a:xfrm>
          <a:off x="0" y="5052156"/>
          <a:ext cx="6781800" cy="380269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69106-8070-514F-8A57-E983FE0FB64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8D42-8889-3248-8A4E-0F6EFFCC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9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Wt</a:t>
            </a:r>
            <a:r>
              <a:rPr lang="en-US" dirty="0"/>
              <a:t> : 55, </a:t>
            </a:r>
            <a:r>
              <a:rPr lang="en-US" dirty="0" err="1"/>
              <a:t>Ht</a:t>
            </a:r>
            <a:r>
              <a:rPr lang="en-US" dirty="0"/>
              <a:t> : 160cms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58D42-8889-3248-8A4E-0F6EFFCC03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9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49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4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3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7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1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2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8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9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473E-ABD0-4DB6-8459-761007137A5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A6AAE-59DC-4899-A2A1-61336A6F2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3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1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2.mp4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7" Type="http://schemas.openxmlformats.org/officeDocument/2006/relationships/image" Target="../media/image1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4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1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2076450"/>
          </a:xfrm>
        </p:spPr>
        <p:txBody>
          <a:bodyPr>
            <a:normAutofit fontScale="90000"/>
          </a:bodyPr>
          <a:lstStyle/>
          <a:p>
            <a:r>
              <a:rPr lang="en-US" dirty="0"/>
              <a:t>SUCCESSFUL TEVAR IN A 28YEAR OLD FEMALE THROUGH HYBRID APPROACH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2590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Dr Sowmya Kasturi,</a:t>
            </a:r>
          </a:p>
          <a:p>
            <a:r>
              <a:rPr lang="en-US" dirty="0">
                <a:solidFill>
                  <a:schemeClr val="accent2"/>
                </a:solidFill>
              </a:rPr>
              <a:t>Associate Professor,</a:t>
            </a:r>
          </a:p>
          <a:p>
            <a:r>
              <a:rPr lang="en-US" dirty="0">
                <a:solidFill>
                  <a:schemeClr val="accent2"/>
                </a:solidFill>
              </a:rPr>
              <a:t>Department of Pediatric Cardiology,</a:t>
            </a:r>
          </a:p>
          <a:p>
            <a:r>
              <a:rPr lang="en-US" dirty="0">
                <a:solidFill>
                  <a:schemeClr val="accent2"/>
                </a:solidFill>
              </a:rPr>
              <a:t>Sri </a:t>
            </a:r>
            <a:r>
              <a:rPr lang="en-US" dirty="0" err="1">
                <a:solidFill>
                  <a:schemeClr val="accent2"/>
                </a:solidFill>
              </a:rPr>
              <a:t>Padmavthi</a:t>
            </a:r>
            <a:r>
              <a:rPr lang="en-US" dirty="0">
                <a:solidFill>
                  <a:schemeClr val="accent2"/>
                </a:solidFill>
              </a:rPr>
              <a:t> Children’s Heart Centre,</a:t>
            </a:r>
          </a:p>
          <a:p>
            <a:r>
              <a:rPr lang="en-US" dirty="0" err="1">
                <a:solidFill>
                  <a:schemeClr val="accent2"/>
                </a:solidFill>
              </a:rPr>
              <a:t>Tirupathi</a:t>
            </a:r>
            <a:r>
              <a:rPr lang="en-US" dirty="0">
                <a:solidFill>
                  <a:schemeClr val="accent2"/>
                </a:solidFill>
              </a:rPr>
              <a:t>, India.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5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3F5C4-C16F-E42D-DF79-24248D8B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" name="TRIM JUMPING.mp4">
            <a:hlinkClick r:id="" action="ppaction://media"/>
            <a:extLst>
              <a:ext uri="{FF2B5EF4-FFF2-40B4-BE49-F238E27FC236}">
                <a16:creationId xmlns:a16="http://schemas.microsoft.com/office/drawing/2014/main" id="{2B0D5669-BD56-09D9-A607-17F3D46E10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687" y="-3369"/>
            <a:ext cx="4571905" cy="5718369"/>
          </a:xfrm>
        </p:spPr>
      </p:pic>
      <p:pic>
        <p:nvPicPr>
          <p:cNvPr id="11" name="LEAK AFTER FIRST STENT GRAFT.mp4">
            <a:hlinkClick r:id="" action="ppaction://media"/>
            <a:extLst>
              <a:ext uri="{FF2B5EF4-FFF2-40B4-BE49-F238E27FC236}">
                <a16:creationId xmlns:a16="http://schemas.microsoft.com/office/drawing/2014/main" id="{0A3B0972-0603-766C-B330-F2D0C73ABC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1218" y="-1"/>
            <a:ext cx="4592782" cy="5715001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5F4623-C958-41A4-45FF-33559880D654}"/>
              </a:ext>
            </a:extLst>
          </p:cNvPr>
          <p:cNvSpPr/>
          <p:nvPr/>
        </p:nvSpPr>
        <p:spPr>
          <a:xfrm>
            <a:off x="20782" y="5779798"/>
            <a:ext cx="4703618" cy="925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Jumping of the stent graft during removal of nose cone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5A04F36-406F-1C44-1A09-BFFA54E8E93C}"/>
              </a:ext>
            </a:extLst>
          </p:cNvPr>
          <p:cNvSpPr/>
          <p:nvPr/>
        </p:nvSpPr>
        <p:spPr>
          <a:xfrm>
            <a:off x="4764232" y="5779798"/>
            <a:ext cx="4322618" cy="92580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Pigtail angiogram showed patent aneurysm with residual filling</a:t>
            </a:r>
          </a:p>
        </p:txBody>
      </p:sp>
    </p:spTree>
    <p:extLst>
      <p:ext uri="{BB962C8B-B14F-4D97-AF65-F5344CB8AC3E}">
        <p14:creationId xmlns:p14="http://schemas.microsoft.com/office/powerpoint/2010/main" val="58241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BABC9-5C13-7EF6-A5D3-167CC324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ADVANCING SECOND GRAFT.mp4">
            <a:hlinkClick r:id="" action="ppaction://media"/>
            <a:extLst>
              <a:ext uri="{FF2B5EF4-FFF2-40B4-BE49-F238E27FC236}">
                <a16:creationId xmlns:a16="http://schemas.microsoft.com/office/drawing/2014/main" id="{2EC70A74-2AA5-5B6F-57C0-E7B09D79EE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051" b="666"/>
          <a:stretch/>
        </p:blipFill>
        <p:spPr>
          <a:xfrm>
            <a:off x="0" y="0"/>
            <a:ext cx="4661546" cy="5715000"/>
          </a:xfrm>
        </p:spPr>
      </p:pic>
      <p:pic>
        <p:nvPicPr>
          <p:cNvPr id="5" name="FINAL ANGIO AFTER TWO STENTS.mp4">
            <a:hlinkClick r:id="" action="ppaction://media"/>
            <a:extLst>
              <a:ext uri="{FF2B5EF4-FFF2-40B4-BE49-F238E27FC236}">
                <a16:creationId xmlns:a16="http://schemas.microsoft.com/office/drawing/2014/main" id="{9A0EC07B-2264-6F31-515B-01F9C4C2C5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0"/>
            <a:ext cx="4495800" cy="5715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1C64953-B834-6FDC-FCDE-136B0A1F0EC9}"/>
              </a:ext>
            </a:extLst>
          </p:cNvPr>
          <p:cNvSpPr/>
          <p:nvPr/>
        </p:nvSpPr>
        <p:spPr>
          <a:xfrm>
            <a:off x="20782" y="5779798"/>
            <a:ext cx="4703618" cy="925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Advancement of second stent (30x30x200) graft	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6EC1A8E-1BF5-2A91-9F08-B3EBB51D356C}"/>
              </a:ext>
            </a:extLst>
          </p:cNvPr>
          <p:cNvSpPr/>
          <p:nvPr/>
        </p:nvSpPr>
        <p:spPr>
          <a:xfrm>
            <a:off x="4797136" y="5779798"/>
            <a:ext cx="4322618" cy="92580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Ascending aortic angiogram showed complete occlusion of aneurysm with no significant residual</a:t>
            </a:r>
          </a:p>
        </p:txBody>
      </p:sp>
    </p:spTree>
    <p:extLst>
      <p:ext uri="{BB962C8B-B14F-4D97-AF65-F5344CB8AC3E}">
        <p14:creationId xmlns:p14="http://schemas.microsoft.com/office/powerpoint/2010/main" val="252368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A7DEA-40A5-B678-A4B2-D7A65CFF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POST OP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CBA09-B640-AD38-93E8-F1D5DF86E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5" y="1143000"/>
            <a:ext cx="5638800" cy="5257800"/>
          </a:xfrm>
        </p:spPr>
        <p:txBody>
          <a:bodyPr/>
          <a:lstStyle/>
          <a:p>
            <a:r>
              <a:rPr lang="en-US" dirty="0" err="1"/>
              <a:t>Asc</a:t>
            </a:r>
            <a:r>
              <a:rPr lang="en-US" dirty="0"/>
              <a:t> aortic conduit was ligated and put back in subcutaneous tissue</a:t>
            </a:r>
          </a:p>
          <a:p>
            <a:r>
              <a:rPr lang="en-US" dirty="0"/>
              <a:t>Patient was extubated after 12hours</a:t>
            </a:r>
          </a:p>
          <a:p>
            <a:r>
              <a:rPr lang="en-US" dirty="0"/>
              <a:t>Uneventful post op period</a:t>
            </a:r>
          </a:p>
          <a:p>
            <a:r>
              <a:rPr lang="en-US" dirty="0"/>
              <a:t>Was started on dual antiplatelets</a:t>
            </a:r>
          </a:p>
          <a:p>
            <a:r>
              <a:rPr lang="en-US" dirty="0"/>
              <a:t>Discharged on day 7</a:t>
            </a:r>
          </a:p>
        </p:txBody>
      </p:sp>
      <p:pic>
        <p:nvPicPr>
          <p:cNvPr id="5" name="Picture 4" descr="A x-ray of a chest&#10;&#10;Description automatically generated">
            <a:extLst>
              <a:ext uri="{FF2B5EF4-FFF2-40B4-BE49-F238E27FC236}">
                <a16:creationId xmlns:a16="http://schemas.microsoft.com/office/drawing/2014/main" id="{5902AEA3-7943-5646-D1AB-ECD4978C1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5396513" y="2057400"/>
            <a:ext cx="3290287" cy="408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9FDF-27B2-2658-CD47-42D96D9B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52400"/>
            <a:ext cx="8229600" cy="1143000"/>
          </a:xfrm>
        </p:spPr>
        <p:txBody>
          <a:bodyPr/>
          <a:lstStyle/>
          <a:p>
            <a:r>
              <a:rPr lang="en-US" dirty="0"/>
              <a:t>LEARNING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EA7C3-6BED-03C2-62A0-D3CB363CE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72" y="990600"/>
            <a:ext cx="5486400" cy="559276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Complete anatomical understanding of the lesion is absolutely  essential in complex interventions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Hybrid approach can provide the best of two conventional methods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Team work always wins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91D08-D8C0-235B-AC3F-A9230AEE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872" y="1600200"/>
            <a:ext cx="3238500" cy="42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7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748D-9247-3206-A74F-52BD61A6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PHYSICAL 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97E8-ABA1-085D-A5FA-23FD817F403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28yrs female, mother of 3, LCB : 9months</a:t>
            </a:r>
          </a:p>
          <a:p>
            <a:r>
              <a:rPr lang="en-US" dirty="0" err="1"/>
              <a:t>Occassional</a:t>
            </a:r>
            <a:r>
              <a:rPr lang="en-US" dirty="0"/>
              <a:t> chest and back pain : 6months</a:t>
            </a:r>
          </a:p>
          <a:p>
            <a:r>
              <a:rPr lang="en-US" dirty="0"/>
              <a:t>C/O DOE : Class II-III : 5months</a:t>
            </a:r>
          </a:p>
          <a:p>
            <a:r>
              <a:rPr lang="en-US" dirty="0"/>
              <a:t>Episode of syncope : 20days ago</a:t>
            </a:r>
          </a:p>
          <a:p>
            <a:endParaRPr lang="en-US" dirty="0"/>
          </a:p>
          <a:p>
            <a:r>
              <a:rPr lang="en-US" dirty="0"/>
              <a:t> Stable vitals, BP: 110/76 all 4 limbs</a:t>
            </a:r>
          </a:p>
          <a:p>
            <a:r>
              <a:rPr lang="en-US" dirty="0"/>
              <a:t>Unremarkable auscultatory findings </a:t>
            </a:r>
          </a:p>
        </p:txBody>
      </p:sp>
    </p:spTree>
    <p:extLst>
      <p:ext uri="{BB962C8B-B14F-4D97-AF65-F5344CB8AC3E}">
        <p14:creationId xmlns:p14="http://schemas.microsoft.com/office/powerpoint/2010/main" val="177516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5633" b="9512"/>
          <a:stretch/>
        </p:blipFill>
        <p:spPr>
          <a:xfrm>
            <a:off x="0" y="0"/>
            <a:ext cx="3657600" cy="433284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88C9E-A021-79A6-3852-2992133992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847"/>
            <a:ext cx="3657600" cy="2525153"/>
          </a:xfrm>
          <a:prstGeom prst="rect">
            <a:avLst/>
          </a:prstGeom>
        </p:spPr>
      </p:pic>
      <p:pic>
        <p:nvPicPr>
          <p:cNvPr id="4" name="MOVIE-0012.mp4">
            <a:hlinkClick r:id="" action="ppaction://media"/>
            <a:extLst>
              <a:ext uri="{FF2B5EF4-FFF2-40B4-BE49-F238E27FC236}">
                <a16:creationId xmlns:a16="http://schemas.microsoft.com/office/drawing/2014/main" id="{79877111-AAEE-A34B-7F65-919D1969FB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0066" t="10000" r="34430" b="14444"/>
          <a:stretch/>
        </p:blipFill>
        <p:spPr>
          <a:xfrm>
            <a:off x="6831002" y="0"/>
            <a:ext cx="2314857" cy="6858000"/>
          </a:xfrm>
          <a:prstGeom prst="rect">
            <a:avLst/>
          </a:prstGeom>
        </p:spPr>
      </p:pic>
      <p:pic>
        <p:nvPicPr>
          <p:cNvPr id="7" name="trim ct.mp4">
            <a:hlinkClick r:id="" action="ppaction://media"/>
            <a:extLst>
              <a:ext uri="{FF2B5EF4-FFF2-40B4-BE49-F238E27FC236}">
                <a16:creationId xmlns:a16="http://schemas.microsoft.com/office/drawing/2014/main" id="{F070049C-C8F6-0234-F37E-E21221FC57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3123" r="8341"/>
          <a:stretch/>
        </p:blipFill>
        <p:spPr>
          <a:xfrm>
            <a:off x="3570277" y="0"/>
            <a:ext cx="3260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6747A-A83B-90C9-7D81-21D83B27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-144463"/>
            <a:ext cx="8229600" cy="1143000"/>
          </a:xfrm>
        </p:spPr>
        <p:txBody>
          <a:bodyPr/>
          <a:lstStyle/>
          <a:p>
            <a:r>
              <a:rPr lang="en-US" dirty="0"/>
              <a:t>DIAGNOSIS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A1EA4B-7F2F-AD2E-A544-2CC3063F1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043389"/>
              </p:ext>
            </p:extLst>
          </p:nvPr>
        </p:nvGraphicFramePr>
        <p:xfrm>
          <a:off x="0" y="998537"/>
          <a:ext cx="6781800" cy="5432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MOVIE-0013.mp4">
            <a:hlinkClick r:id="" action="ppaction://media"/>
            <a:extLst>
              <a:ext uri="{FF2B5EF4-FFF2-40B4-BE49-F238E27FC236}">
                <a16:creationId xmlns:a16="http://schemas.microsoft.com/office/drawing/2014/main" id="{64C67744-B8AE-F7F7-B1C8-918A720E8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7778" r="25556" b="16667"/>
          <a:stretch/>
        </p:blipFill>
        <p:spPr>
          <a:xfrm>
            <a:off x="6805866" y="0"/>
            <a:ext cx="2390268" cy="6430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03050B-EA76-4C0D-0D05-1B4F5E2080ED}"/>
              </a:ext>
            </a:extLst>
          </p:cNvPr>
          <p:cNvSpPr txBox="1"/>
          <p:nvPr/>
        </p:nvSpPr>
        <p:spPr>
          <a:xfrm>
            <a:off x="990600" y="6061631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MODERATE LV DYSFUNCTION, MILD MR, NO AR</a:t>
            </a:r>
          </a:p>
        </p:txBody>
      </p:sp>
    </p:spTree>
    <p:extLst>
      <p:ext uri="{BB962C8B-B14F-4D97-AF65-F5344CB8AC3E}">
        <p14:creationId xmlns:p14="http://schemas.microsoft.com/office/powerpoint/2010/main" val="32128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D9054-B89E-81F3-5E08-A7EF812C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FORMULATING A COMPREHENSIVE MANAGEMENT PLAN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2AED7F-029F-9922-D21C-5038B9B00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51" y="1165000"/>
            <a:ext cx="7239000" cy="4832797"/>
          </a:xfr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636DBE9-E390-D49A-F0F3-05CC1BFECD98}"/>
              </a:ext>
            </a:extLst>
          </p:cNvPr>
          <p:cNvSpPr/>
          <p:nvPr/>
        </p:nvSpPr>
        <p:spPr>
          <a:xfrm>
            <a:off x="34635" y="3733801"/>
            <a:ext cx="3318165" cy="284956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SURGICAL APPROACH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EXTENSIVE INCISION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LONG BYPASS GRAFT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DEBRANCHING OF ARCH AND ABDOMINAL VESSELS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LONG CPB TIME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LV DYSFUNCTION</a:t>
            </a:r>
          </a:p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723E00B-6E7E-C51E-0572-BC25FF18EC8E}"/>
              </a:ext>
            </a:extLst>
          </p:cNvPr>
          <p:cNvSpPr/>
          <p:nvPr/>
        </p:nvSpPr>
        <p:spPr>
          <a:xfrm>
            <a:off x="5791200" y="3733800"/>
            <a:ext cx="3352800" cy="29717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INTERVENTIONAL APPROACH</a:t>
            </a:r>
            <a:endParaRPr lang="en-US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ACCESS : SMALL FEMORAL VESSELS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ANEURYSM CLOSE TO LSCA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COMPLETE ABSENCE OF TRUE LUMEN IN DTA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FEW ARTERIES FROM FALSE LUMEN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LONG STENT GRAFT</a:t>
            </a:r>
          </a:p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EE7A2C-6497-0390-E19E-7802B6D2F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21193" r="834" b="-7089"/>
          <a:stretch/>
        </p:blipFill>
        <p:spPr>
          <a:xfrm>
            <a:off x="1271425" y="1157326"/>
            <a:ext cx="6486247" cy="3712366"/>
          </a:xfrm>
          <a:prstGeom prst="rect">
            <a:avLst/>
          </a:prstGeom>
        </p:spPr>
      </p:pic>
      <p:sp>
        <p:nvSpPr>
          <p:cNvPr id="12" name="Hexagon 11">
            <a:extLst>
              <a:ext uri="{FF2B5EF4-FFF2-40B4-BE49-F238E27FC236}">
                <a16:creationId xmlns:a16="http://schemas.microsoft.com/office/drawing/2014/main" id="{EFE5C408-4F5F-5CBA-EE4C-53FE03ED35F3}"/>
              </a:ext>
            </a:extLst>
          </p:cNvPr>
          <p:cNvSpPr/>
          <p:nvPr/>
        </p:nvSpPr>
        <p:spPr>
          <a:xfrm>
            <a:off x="2971800" y="3558383"/>
            <a:ext cx="3619500" cy="3200397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HYBRID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ARCH VESSEL DEBRANCHING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CONDUIT FROM ASC AO AS ACCESS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SMALLER INCISION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NO CPB</a:t>
            </a:r>
          </a:p>
        </p:txBody>
      </p:sp>
    </p:spTree>
    <p:extLst>
      <p:ext uri="{BB962C8B-B14F-4D97-AF65-F5344CB8AC3E}">
        <p14:creationId xmlns:p14="http://schemas.microsoft.com/office/powerpoint/2010/main" val="31852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45" y="-228600"/>
            <a:ext cx="8229600" cy="1143000"/>
          </a:xfrm>
        </p:spPr>
        <p:txBody>
          <a:bodyPr/>
          <a:lstStyle/>
          <a:p>
            <a:r>
              <a:rPr lang="en-US" dirty="0"/>
              <a:t>THE HYBRID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F5BAEC-B25C-9D0C-8B59-275D945B1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4292600" cy="5682958"/>
          </a:xfrm>
        </p:spPr>
        <p:txBody>
          <a:bodyPr>
            <a:normAutofit/>
          </a:bodyPr>
          <a:lstStyle/>
          <a:p>
            <a:r>
              <a:rPr lang="en-US" dirty="0"/>
              <a:t>Under GA</a:t>
            </a:r>
          </a:p>
          <a:p>
            <a:r>
              <a:rPr lang="en-US" dirty="0"/>
              <a:t>Mini sternotomy</a:t>
            </a:r>
          </a:p>
          <a:p>
            <a:r>
              <a:rPr lang="en-US" dirty="0"/>
              <a:t>Debranching of LCCA and Innominate artery to ascending aorta</a:t>
            </a:r>
          </a:p>
          <a:p>
            <a:r>
              <a:rPr lang="en-US" dirty="0"/>
              <a:t>Exteriorization from ascending aorta with a conduit which serves as an access</a:t>
            </a:r>
          </a:p>
          <a:p>
            <a:r>
              <a:rPr lang="en-US" dirty="0"/>
              <a:t>Both femoral arteries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D397770-687E-F134-9724-CEE21BCCB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1200" y="609600"/>
            <a:ext cx="4622800" cy="525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5F2133-49AA-12EB-7DAD-F4F1A06C0F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r="19444"/>
          <a:stretch/>
        </p:blipFill>
        <p:spPr>
          <a:xfrm rot="5400000">
            <a:off x="-413327" y="1371600"/>
            <a:ext cx="5524500" cy="41148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297F17-53A2-C7E2-2B49-19B7949E5DB0}"/>
              </a:ext>
            </a:extLst>
          </p:cNvPr>
          <p:cNvSpPr/>
          <p:nvPr/>
        </p:nvSpPr>
        <p:spPr>
          <a:xfrm>
            <a:off x="4469246" y="5929745"/>
            <a:ext cx="4703618" cy="925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Pigtail angiogram through conduit shows implanted vessels and large aneurysm of arch</a:t>
            </a:r>
          </a:p>
        </p:txBody>
      </p:sp>
    </p:spTree>
    <p:extLst>
      <p:ext uri="{BB962C8B-B14F-4D97-AF65-F5344CB8AC3E}">
        <p14:creationId xmlns:p14="http://schemas.microsoft.com/office/powerpoint/2010/main" val="54301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" name="ABD AORTA ANGIO .mp4">
            <a:hlinkClick r:id="" action="ppaction://media"/>
            <a:extLst>
              <a:ext uri="{FF2B5EF4-FFF2-40B4-BE49-F238E27FC236}">
                <a16:creationId xmlns:a16="http://schemas.microsoft.com/office/drawing/2014/main" id="{5C5753BC-E4AF-F6FB-39E7-BA85A8B84F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341"/>
          <a:stretch/>
        </p:blipFill>
        <p:spPr>
          <a:xfrm>
            <a:off x="10391" y="3463"/>
            <a:ext cx="4724400" cy="5689157"/>
          </a:xfrm>
        </p:spPr>
      </p:pic>
      <p:pic>
        <p:nvPicPr>
          <p:cNvPr id="4" name="POKING WITH ST TERUMO.mp4">
            <a:hlinkClick r:id="" action="ppaction://media"/>
            <a:extLst>
              <a:ext uri="{FF2B5EF4-FFF2-40B4-BE49-F238E27FC236}">
                <a16:creationId xmlns:a16="http://schemas.microsoft.com/office/drawing/2014/main" id="{E24AEAA6-C32E-4805-A678-7EB8EBD6F0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7188" t="1489" r="14844" b="3124"/>
          <a:stretch/>
        </p:blipFill>
        <p:spPr>
          <a:xfrm>
            <a:off x="4724400" y="3464"/>
            <a:ext cx="4402282" cy="568915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8A5CBC-56BB-AB7A-9515-8DF9EAFBEF62}"/>
              </a:ext>
            </a:extLst>
          </p:cNvPr>
          <p:cNvSpPr/>
          <p:nvPr/>
        </p:nvSpPr>
        <p:spPr>
          <a:xfrm>
            <a:off x="20782" y="5779798"/>
            <a:ext cx="4703618" cy="925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Abd aortic angiogram showing complete occlusion of supra renal aorta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20BD57-7851-6BF1-99A2-60292088CE2D}"/>
              </a:ext>
            </a:extLst>
          </p:cNvPr>
          <p:cNvSpPr/>
          <p:nvPr/>
        </p:nvSpPr>
        <p:spPr>
          <a:xfrm>
            <a:off x="4764232" y="5779798"/>
            <a:ext cx="4322618" cy="92580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Attempts to enter the true lumen with straight tip glide wire</a:t>
            </a:r>
          </a:p>
        </p:txBody>
      </p:sp>
    </p:spTree>
    <p:extLst>
      <p:ext uri="{BB962C8B-B14F-4D97-AF65-F5344CB8AC3E}">
        <p14:creationId xmlns:p14="http://schemas.microsoft.com/office/powerpoint/2010/main" val="423732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51F6-38A4-7A99-0DF1-BAF7B3B7D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WIRE TRUE FALSE TRUE.mp4">
            <a:hlinkClick r:id="" action="ppaction://media"/>
            <a:extLst>
              <a:ext uri="{FF2B5EF4-FFF2-40B4-BE49-F238E27FC236}">
                <a16:creationId xmlns:a16="http://schemas.microsoft.com/office/drawing/2014/main" id="{CC06C2FE-5071-170D-3C76-ADDB9ECF65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270" r="4887" b="1379"/>
          <a:stretch/>
        </p:blipFill>
        <p:spPr>
          <a:xfrm>
            <a:off x="0" y="0"/>
            <a:ext cx="4764000" cy="5715000"/>
          </a:xfrm>
        </p:spPr>
      </p:pic>
      <p:pic>
        <p:nvPicPr>
          <p:cNvPr id="6" name="TRACK BALLOON .mp4">
            <a:hlinkClick r:id="" action="ppaction://media"/>
            <a:extLst>
              <a:ext uri="{FF2B5EF4-FFF2-40B4-BE49-F238E27FC236}">
                <a16:creationId xmlns:a16="http://schemas.microsoft.com/office/drawing/2014/main" id="{EEC97865-D8AF-5EC8-A39C-3AF25FA138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2595" r="8276" b="666"/>
          <a:stretch/>
        </p:blipFill>
        <p:spPr>
          <a:xfrm>
            <a:off x="4764000" y="3464"/>
            <a:ext cx="4409108" cy="571153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2377B1-B4CC-DF72-AC28-78C13728FA2A}"/>
              </a:ext>
            </a:extLst>
          </p:cNvPr>
          <p:cNvSpPr/>
          <p:nvPr/>
        </p:nvSpPr>
        <p:spPr>
          <a:xfrm>
            <a:off x="20782" y="5779798"/>
            <a:ext cx="4703618" cy="925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Wire passed from true-false-true lumen which was snared from </a:t>
            </a:r>
            <a:r>
              <a:rPr lang="en-US" sz="2000" dirty="0" err="1">
                <a:solidFill>
                  <a:schemeClr val="tx1"/>
                </a:solidFill>
              </a:rPr>
              <a:t>asc</a:t>
            </a:r>
            <a:r>
              <a:rPr lang="en-US" sz="2000" dirty="0">
                <a:solidFill>
                  <a:schemeClr val="tx1"/>
                </a:solidFill>
              </a:rPr>
              <a:t> aorta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38357BD-39B6-6B16-3D6B-4A7110289E7D}"/>
              </a:ext>
            </a:extLst>
          </p:cNvPr>
          <p:cNvSpPr/>
          <p:nvPr/>
        </p:nvSpPr>
        <p:spPr>
          <a:xfrm>
            <a:off x="4764232" y="5779798"/>
            <a:ext cx="4322618" cy="92580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Balloon dilatation of track to facilitate passage of stent graft system</a:t>
            </a:r>
          </a:p>
        </p:txBody>
      </p:sp>
    </p:spTree>
    <p:extLst>
      <p:ext uri="{BB962C8B-B14F-4D97-AF65-F5344CB8AC3E}">
        <p14:creationId xmlns:p14="http://schemas.microsoft.com/office/powerpoint/2010/main" val="29227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FD49-968B-BBC8-995E-0CA715286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FIRST STENT GRAFT SHEATH .mp4">
            <a:hlinkClick r:id="" action="ppaction://media"/>
            <a:extLst>
              <a:ext uri="{FF2B5EF4-FFF2-40B4-BE49-F238E27FC236}">
                <a16:creationId xmlns:a16="http://schemas.microsoft.com/office/drawing/2014/main" id="{ED9F0D71-3112-D9AF-AB0A-8AE7F6ABDC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600" r="3096"/>
          <a:stretch/>
        </p:blipFill>
        <p:spPr>
          <a:xfrm>
            <a:off x="0" y="0"/>
            <a:ext cx="4800581" cy="5638800"/>
          </a:xfrm>
          <a:prstGeom prst="rect">
            <a:avLst/>
          </a:prstGeom>
        </p:spPr>
      </p:pic>
      <p:pic>
        <p:nvPicPr>
          <p:cNvPr id="8" name="BALLOON DILATION OF DISTAL GRAFT.mp4">
            <a:hlinkClick r:id="" action="ppaction://media"/>
            <a:extLst>
              <a:ext uri="{FF2B5EF4-FFF2-40B4-BE49-F238E27FC236}">
                <a16:creationId xmlns:a16="http://schemas.microsoft.com/office/drawing/2014/main" id="{AEF83678-7453-02B8-480B-2F20668620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580" y="-2"/>
            <a:ext cx="4343419" cy="563879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02E4F0B-B48E-FCA2-F2D1-1408C062A590}"/>
              </a:ext>
            </a:extLst>
          </p:cNvPr>
          <p:cNvSpPr/>
          <p:nvPr/>
        </p:nvSpPr>
        <p:spPr>
          <a:xfrm>
            <a:off x="20782" y="5779798"/>
            <a:ext cx="4703618" cy="925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Passage of stent graft (28x24x200) over the snared stiff wire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FA6E4D-C555-D68B-E331-E2114A11EC33}"/>
              </a:ext>
            </a:extLst>
          </p:cNvPr>
          <p:cNvSpPr/>
          <p:nvPr/>
        </p:nvSpPr>
        <p:spPr>
          <a:xfrm>
            <a:off x="4764232" y="5779798"/>
            <a:ext cx="4322618" cy="92580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Balloon dilatation of proximal stent graft as the expansion was inadequate</a:t>
            </a:r>
          </a:p>
        </p:txBody>
      </p:sp>
    </p:spTree>
    <p:extLst>
      <p:ext uri="{BB962C8B-B14F-4D97-AF65-F5344CB8AC3E}">
        <p14:creationId xmlns:p14="http://schemas.microsoft.com/office/powerpoint/2010/main" val="31235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2259</TotalTime>
  <Words>408</Words>
  <Application>Microsoft Macintosh PowerPoint</Application>
  <PresentationFormat>On-screen Show (4:3)</PresentationFormat>
  <Paragraphs>78</Paragraphs>
  <Slides>13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SUCCESSFUL TEVAR IN A 28YEAR OLD FEMALE THROUGH HYBRID APPROACH</vt:lpstr>
      <vt:lpstr>HISTORY AND PHYSICAL EX</vt:lpstr>
      <vt:lpstr>PowerPoint Presentation</vt:lpstr>
      <vt:lpstr>DIAGNOSIS</vt:lpstr>
      <vt:lpstr>FORMULATING A COMPREHENSIVE MANAGEMENT PLAN</vt:lpstr>
      <vt:lpstr>THE HYBRID STYLE</vt:lpstr>
      <vt:lpstr> </vt:lpstr>
      <vt:lpstr> </vt:lpstr>
      <vt:lpstr> </vt:lpstr>
      <vt:lpstr> </vt:lpstr>
      <vt:lpstr> </vt:lpstr>
      <vt:lpstr>POST OP COURSE</vt:lpstr>
      <vt:lpstr>LEARNING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Anitha,28y/F</dc:title>
  <dc:creator>CHILIDERN 6</dc:creator>
  <cp:lastModifiedBy>Sowmya Kasturi</cp:lastModifiedBy>
  <cp:revision>37</cp:revision>
  <dcterms:created xsi:type="dcterms:W3CDTF">2023-10-21T19:04:15Z</dcterms:created>
  <dcterms:modified xsi:type="dcterms:W3CDTF">2024-02-19T15:44:13Z</dcterms:modified>
</cp:coreProperties>
</file>